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4.xml" ContentType="application/vnd.openxmlformats-officedocument.presentationml.tags+xml"/>
  <Override PartName="/ppt/notesSlides/notesSlide33.xml" ContentType="application/vnd.openxmlformats-officedocument.presentationml.notesSlide+xml"/>
  <Override PartName="/ppt/tags/tag25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26.xml" ContentType="application/vnd.openxmlformats-officedocument.presentationml.tags+xml"/>
  <Override PartName="/ppt/notesSlides/notesSlide36.xml" ContentType="application/vnd.openxmlformats-officedocument.presentationml.notesSlide+xml"/>
  <Override PartName="/ppt/tags/tag27.xml" ContentType="application/vnd.openxmlformats-officedocument.presentationml.tags+xml"/>
  <Override PartName="/ppt/notesSlides/notesSlide37.xml" ContentType="application/vnd.openxmlformats-officedocument.presentationml.notesSlide+xml"/>
  <Override PartName="/ppt/tags/tag28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29.xml" ContentType="application/vnd.openxmlformats-officedocument.presentationml.tags+xml"/>
  <Override PartName="/ppt/notesSlides/notesSlide40.xml" ContentType="application/vnd.openxmlformats-officedocument.presentationml.notesSlide+xml"/>
  <Override PartName="/ppt/tags/tag30.xml" ContentType="application/vnd.openxmlformats-officedocument.presentationml.tags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2"/>
  </p:sldMasterIdLst>
  <p:notesMasterIdLst>
    <p:notesMasterId r:id="rId49"/>
  </p:notesMasterIdLst>
  <p:handoutMasterIdLst>
    <p:handoutMasterId r:id="rId50"/>
  </p:handoutMasterIdLst>
  <p:sldIdLst>
    <p:sldId id="554" r:id="rId3"/>
    <p:sldId id="1142" r:id="rId4"/>
    <p:sldId id="1075" r:id="rId5"/>
    <p:sldId id="1127" r:id="rId6"/>
    <p:sldId id="1128" r:id="rId7"/>
    <p:sldId id="1129" r:id="rId8"/>
    <p:sldId id="1102" r:id="rId9"/>
    <p:sldId id="1146" r:id="rId10"/>
    <p:sldId id="1101" r:id="rId11"/>
    <p:sldId id="1100" r:id="rId12"/>
    <p:sldId id="1159" r:id="rId13"/>
    <p:sldId id="1160" r:id="rId14"/>
    <p:sldId id="1153" r:id="rId15"/>
    <p:sldId id="1157" r:id="rId16"/>
    <p:sldId id="1140" r:id="rId17"/>
    <p:sldId id="1076" r:id="rId18"/>
    <p:sldId id="1082" r:id="rId19"/>
    <p:sldId id="1130" r:id="rId20"/>
    <p:sldId id="1131" r:id="rId21"/>
    <p:sldId id="1121" r:id="rId22"/>
    <p:sldId id="1132" r:id="rId23"/>
    <p:sldId id="1139" r:id="rId24"/>
    <p:sldId id="1138" r:id="rId25"/>
    <p:sldId id="1026" r:id="rId26"/>
    <p:sldId id="1028" r:id="rId27"/>
    <p:sldId id="1143" r:id="rId28"/>
    <p:sldId id="1058" r:id="rId29"/>
    <p:sldId id="1072" r:id="rId30"/>
    <p:sldId id="1073" r:id="rId31"/>
    <p:sldId id="1066" r:id="rId32"/>
    <p:sldId id="1134" r:id="rId33"/>
    <p:sldId id="1135" r:id="rId34"/>
    <p:sldId id="1136" r:id="rId35"/>
    <p:sldId id="1137" r:id="rId36"/>
    <p:sldId id="1126" r:id="rId37"/>
    <p:sldId id="1147" r:id="rId38"/>
    <p:sldId id="1148" r:id="rId39"/>
    <p:sldId id="1077" r:id="rId40"/>
    <p:sldId id="1149" r:id="rId41"/>
    <p:sldId id="1150" r:id="rId42"/>
    <p:sldId id="1151" r:id="rId43"/>
    <p:sldId id="1152" r:id="rId44"/>
    <p:sldId id="1155" r:id="rId45"/>
    <p:sldId id="1156" r:id="rId46"/>
    <p:sldId id="895" r:id="rId47"/>
    <p:sldId id="1068" r:id="rId48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标题目录" id="{E411332C-EEE8-4C22-ACDF-D969C6ADED0B}">
          <p14:sldIdLst>
            <p14:sldId id="554"/>
            <p14:sldId id="1142"/>
          </p14:sldIdLst>
        </p14:section>
        <p14:section name="第一部分：背景介绍" id="{D4FA4FEE-01D8-4851-A450-7F435EF4C5A3}">
          <p14:sldIdLst>
            <p14:sldId id="1075"/>
            <p14:sldId id="1127"/>
            <p14:sldId id="1128"/>
            <p14:sldId id="1129"/>
            <p14:sldId id="1102"/>
            <p14:sldId id="1146"/>
            <p14:sldId id="1101"/>
            <p14:sldId id="1100"/>
            <p14:sldId id="1159"/>
            <p14:sldId id="1160"/>
            <p14:sldId id="1153"/>
            <p14:sldId id="1157"/>
            <p14:sldId id="1140"/>
          </p14:sldIdLst>
        </p14:section>
        <p14:section name="第二部分：描述与验证框架" id="{11FA40C1-BC15-45E7-B3F7-2664DE3A5FB2}">
          <p14:sldIdLst>
            <p14:sldId id="1076"/>
            <p14:sldId id="1082"/>
            <p14:sldId id="1130"/>
            <p14:sldId id="1131"/>
            <p14:sldId id="1121"/>
            <p14:sldId id="1132"/>
            <p14:sldId id="1139"/>
            <p14:sldId id="1138"/>
            <p14:sldId id="1026"/>
            <p14:sldId id="1028"/>
            <p14:sldId id="1143"/>
            <p14:sldId id="1058"/>
            <p14:sldId id="1072"/>
            <p14:sldId id="1073"/>
            <p14:sldId id="1066"/>
            <p14:sldId id="1134"/>
            <p14:sldId id="1135"/>
            <p14:sldId id="1136"/>
            <p14:sldId id="1137"/>
            <p14:sldId id="1126"/>
            <p14:sldId id="1147"/>
            <p14:sldId id="1148"/>
          </p14:sldIdLst>
        </p14:section>
        <p14:section name="第三部分：模型检验实验" id="{2F70B721-613F-4FC3-8C29-8FCE0EACB6FE}">
          <p14:sldIdLst>
            <p14:sldId id="1077"/>
            <p14:sldId id="1149"/>
            <p14:sldId id="1150"/>
            <p14:sldId id="1151"/>
            <p14:sldId id="1152"/>
          </p14:sldIdLst>
        </p14:section>
        <p14:section name="第四部分：总结" id="{3B5650AD-885A-4F3F-9BAB-87DC67D719BD}">
          <p14:sldIdLst>
            <p14:sldId id="1155"/>
            <p14:sldId id="1156"/>
            <p14:sldId id="895"/>
            <p14:sldId id="10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gxin wei" initials="hw" lastIdx="13" clrIdx="0"/>
  <p:cmAuthor id="2" name="xhdn" initials="x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hiddenSlides="1" frameSlides="1"/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126C"/>
    <a:srgbClr val="99CCFF"/>
    <a:srgbClr val="6699FF"/>
    <a:srgbClr val="CCCCFF"/>
    <a:srgbClr val="63A725"/>
    <a:srgbClr val="D1E4FB"/>
    <a:srgbClr val="E8F1FD"/>
    <a:srgbClr val="FAD2F0"/>
    <a:srgbClr val="FFFFFF"/>
    <a:srgbClr val="FCD0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85029" autoAdjust="0"/>
  </p:normalViewPr>
  <p:slideViewPr>
    <p:cSldViewPr>
      <p:cViewPr varScale="1">
        <p:scale>
          <a:sx n="59" d="100"/>
          <a:sy n="59" d="100"/>
        </p:scale>
        <p:origin x="852" y="72"/>
      </p:cViewPr>
      <p:guideLst>
        <p:guide orient="horz" pos="216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472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3EC8D-7583-4284-A537-DAB3CE5650E5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0C732-8FF6-4C60-9A53-035D85741A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6ED33-92F3-419A-83F1-939B2101925B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A2441-62E5-47DE-97D7-858DE28521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05C2F-C2D0-41D0-B081-206A7C6C3DAB}" type="slidenum">
              <a:rPr lang="zh-CN" altLang="en-US" smtClean="0">
                <a:solidFill>
                  <a:prstClr val="black"/>
                </a:solidFill>
              </a:rPr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8203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9782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7657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A2441-62E5-47DE-97D7-858DE28521C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74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19901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272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398486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5761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3122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第一层是系统模型层</a:t>
            </a:r>
            <a:endParaRPr lang="en-US" altLang="zh-CN" dirty="0" smtClean="0"/>
          </a:p>
          <a:p>
            <a:r>
              <a:rPr lang="zh-CN" altLang="en-US" dirty="0" smtClean="0"/>
              <a:t>我们要模拟一个</a:t>
            </a:r>
            <a:r>
              <a:rPr lang="en-US" altLang="zh-CN" dirty="0" smtClean="0"/>
              <a:t>P2P</a:t>
            </a:r>
            <a:r>
              <a:rPr lang="zh-CN" altLang="en-US" dirty="0" smtClean="0"/>
              <a:t>框架的通信信道，</a:t>
            </a:r>
            <a:endParaRPr lang="en-US" altLang="zh-CN" dirty="0" smtClean="0"/>
          </a:p>
          <a:p>
            <a:r>
              <a:rPr lang="zh-CN" altLang="en-US" dirty="0" smtClean="0"/>
              <a:t>每个节点维护一个</a:t>
            </a:r>
            <a:r>
              <a:rPr lang="en-US" altLang="zh-CN" dirty="0" smtClean="0"/>
              <a:t>Incoming</a:t>
            </a:r>
            <a:r>
              <a:rPr lang="zh-CN" altLang="en-US" dirty="0" smtClean="0"/>
              <a:t>信道，里面装的是节点所接收的</a:t>
            </a:r>
            <a:r>
              <a:rPr lang="en-US" altLang="zh-CN" dirty="0" smtClean="0"/>
              <a:t>Message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Message</a:t>
            </a:r>
            <a:r>
              <a:rPr lang="zh-CN" altLang="en-US" dirty="0" smtClean="0"/>
              <a:t>具体的内容有上层协议来确定。</a:t>
            </a:r>
          </a:p>
          <a:p>
            <a:r>
              <a:rPr lang="zh-CN" altLang="en-US" dirty="0" smtClean="0"/>
              <a:t>这里展示了部分核心代码。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A2441-62E5-47DE-97D7-858DE28521C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606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A2441-62E5-47DE-97D7-858DE28521C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602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144347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层，使用集合来存储消息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4802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5784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A2441-62E5-47DE-97D7-858DE28521C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785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83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A2441-62E5-47DE-97D7-858DE28521C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787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70478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5197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A2441-62E5-47DE-97D7-858DE28521C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003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A2441-62E5-47DE-97D7-858DE28521C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322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A2441-62E5-47DE-97D7-858DE28521C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8852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A2441-62E5-47DE-97D7-858DE28521C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0802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A2441-62E5-47DE-97D7-858DE28521C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593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A2441-62E5-47DE-97D7-858DE28521C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919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6861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541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A2441-62E5-47DE-97D7-858DE28521C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904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以</a:t>
            </a:r>
            <a:r>
              <a:rPr lang="en-US" altLang="zh-CN" dirty="0" err="1" smtClean="0"/>
              <a:t>AWSet</a:t>
            </a:r>
            <a:r>
              <a:rPr lang="zh-CN" altLang="en-US" dirty="0" smtClean="0"/>
              <a:t>为例展示框架的使用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20124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以</a:t>
            </a:r>
            <a:r>
              <a:rPr lang="en-US" altLang="zh-CN" dirty="0" err="1" smtClean="0"/>
              <a:t>AWSet</a:t>
            </a:r>
            <a:r>
              <a:rPr lang="zh-CN" altLang="en-US" dirty="0" smtClean="0"/>
              <a:t>为例展示框架的使用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59248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以</a:t>
            </a:r>
            <a:r>
              <a:rPr lang="en-US" altLang="zh-CN" dirty="0" err="1" smtClean="0"/>
              <a:t>AWSet</a:t>
            </a:r>
            <a:r>
              <a:rPr lang="zh-CN" altLang="en-US" dirty="0" smtClean="0"/>
              <a:t>为例展示框架的使用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37058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A2441-62E5-47DE-97D7-858DE28521C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015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791513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369007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A2441-62E5-47DE-97D7-858DE28521C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928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5717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1831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9483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8695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7853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164388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>
              <a:solidFill>
                <a:srgbClr val="000000"/>
              </a:solidFill>
            </a:endParaRPr>
          </a:p>
        </p:txBody>
      </p:sp>
      <p:pic>
        <p:nvPicPr>
          <p:cNvPr id="6" name="Picture 9" descr="back"/>
          <p:cNvPicPr>
            <a:picLocks noChangeAspect="1" noChangeArrowheads="1"/>
          </p:cNvPicPr>
          <p:nvPr/>
        </p:nvPicPr>
        <p:blipFill>
          <a:blip r:embed="rId2" cstate="print">
            <a:lum bright="-36000" contrast="30000"/>
          </a:blip>
          <a:srcRect/>
          <a:stretch>
            <a:fillRect/>
          </a:stretch>
        </p:blipFill>
        <p:spPr bwMode="auto">
          <a:xfrm>
            <a:off x="7235825" y="3068638"/>
            <a:ext cx="165735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92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1150" y="549275"/>
            <a:ext cx="6781800" cy="2133600"/>
          </a:xfrm>
        </p:spPr>
        <p:txBody>
          <a:bodyPr/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7920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27088" y="2997200"/>
            <a:ext cx="6248400" cy="23622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3200"/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347E96-1F36-4F38-9DC0-852752B03D5C}" type="datetime1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2019/11/21</a:t>
            </a:fld>
            <a:endParaRPr kumimoji="1" lang="zh-CN" altLang="en-US" dirty="0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2D2B3B-882E-40F3-A32F-6DD516915044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735432-6681-4C1A-B29C-803DF83B81D3}" type="datetime1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F96539-4944-4DB9-A30A-5120CF59C6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9512EF-D6CB-4396-9746-50DFE4E87600}" type="datetime1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F96539-4944-4DB9-A30A-5120CF59C6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68759"/>
            <a:ext cx="7772400" cy="216347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 baseline="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32235"/>
            <a:ext cx="6400800" cy="2739965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andara" panose="020E0502030303020204" pitchFamily="34" charset="0"/>
              </a:defRPr>
            </a:lvl1pPr>
          </a:lstStyle>
          <a:p>
            <a:fld id="{F588C7C3-4AF8-47FD-BD4A-42D3BBCE99E6}" type="datetime1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2019/11/21</a:t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aseline="0">
                <a:latin typeface="Candara" panose="020E0502030303020204" pitchFamily="34" charset="0"/>
              </a:defRPr>
            </a:lvl1pPr>
          </a:lstStyle>
          <a:p>
            <a:fld id="{5E2E8104-1970-4B3D-B5FE-617071B7655F}" type="slidenum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787921" y="6309320"/>
            <a:ext cx="2847975" cy="365125"/>
          </a:xfrm>
        </p:spPr>
        <p:txBody>
          <a:bodyPr/>
          <a:lstStyle>
            <a:lvl1pPr>
              <a:defRPr baseline="0">
                <a:latin typeface="Candara" panose="020E0502030303020204" pitchFamily="34" charset="0"/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10" name="Picture 6" descr="tow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5157192"/>
            <a:ext cx="19907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NJU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733" y="287612"/>
            <a:ext cx="2016350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31" y="332656"/>
            <a:ext cx="602938" cy="70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51520"/>
          </a:xfrm>
        </p:spPr>
        <p:txBody>
          <a:bodyPr/>
          <a:lstStyle>
            <a:lvl1pPr>
              <a:defRPr sz="4800" baseline="0">
                <a:latin typeface="Candara" panose="020E0502030303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华文细黑" panose="02010600040101010101" pitchFamily="2" charset="-122"/>
              </a:defRPr>
            </a:lvl1pPr>
            <a:lvl2pPr>
              <a:defRPr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华文细黑" panose="02010600040101010101" pitchFamily="2" charset="-122"/>
              </a:defRPr>
            </a:lvl2pPr>
            <a:lvl3pPr>
              <a:defRPr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华文细黑" panose="02010600040101010101" pitchFamily="2" charset="-122"/>
              </a:defRPr>
            </a:lvl3pPr>
            <a:lvl4pPr>
              <a:defRPr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华文细黑" panose="02010600040101010101" pitchFamily="2" charset="-122"/>
              </a:defRPr>
            </a:lvl4pPr>
            <a:lvl5pPr>
              <a:defRPr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ea typeface="华文细黑" panose="02010600040101010101" pitchFamily="2" charset="-122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72200" y="6468467"/>
            <a:ext cx="2085975" cy="365125"/>
          </a:xfrm>
        </p:spPr>
        <p:txBody>
          <a:bodyPr/>
          <a:lstStyle>
            <a:lvl1pPr>
              <a:defRPr sz="1200" baseline="0">
                <a:latin typeface="Candara" panose="020E0502030303020204" pitchFamily="34" charset="0"/>
                <a:ea typeface="华文细黑" panose="02010600040101010101" pitchFamily="2" charset="-122"/>
              </a:defRPr>
            </a:lvl1pPr>
          </a:lstStyle>
          <a:p>
            <a:fld id="{BF176C77-4A98-4D4A-954D-175F2EF491AD}" type="datetime1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2019/11/21</a:t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552" y="6453336"/>
            <a:ext cx="4072111" cy="365125"/>
          </a:xfrm>
        </p:spPr>
        <p:txBody>
          <a:bodyPr/>
          <a:lstStyle>
            <a:lvl1pPr>
              <a:defRPr lang="en-US" altLang="zh-CN" sz="1200" b="0" i="0" baseline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华文细黑" panose="02010600040101010101" pitchFamily="2" charset="-122"/>
              </a:defRPr>
            </a:lvl1pPr>
          </a:lstStyle>
          <a:p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97927" y="6468467"/>
            <a:ext cx="410577" cy="365125"/>
          </a:xfrm>
        </p:spPr>
        <p:txBody>
          <a:bodyPr/>
          <a:lstStyle>
            <a:lvl1pPr>
              <a:defRPr sz="1200" baseline="0">
                <a:latin typeface="Candara" panose="020E0502030303020204" pitchFamily="34" charset="0"/>
                <a:ea typeface="华文细黑" panose="02010600040101010101" pitchFamily="2" charset="-122"/>
              </a:defRPr>
            </a:lvl1pPr>
          </a:lstStyle>
          <a:p>
            <a:fld id="{5E2E8104-1970-4B3D-B5FE-617071B7655F}" type="slidenum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472576"/>
            <a:ext cx="288000" cy="340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baseline="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Candara" panose="020E0502030303020204" pitchFamily="34" charset="0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  <a:ea typeface="华文细黑" panose="02010600040101010101" pitchFamily="2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andara" panose="020E0502030303020204" pitchFamily="34" charset="0"/>
                <a:ea typeface="华文细黑" panose="02010600040101010101" pitchFamily="2" charset="-122"/>
              </a:defRPr>
            </a:lvl1pPr>
          </a:lstStyle>
          <a:p>
            <a:fld id="{0748EF81-C395-4830-864F-5F7FEDC62E2B}" type="datetime1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2019/11/21</a:t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andara" panose="020E0502030303020204" pitchFamily="34" charset="0"/>
                <a:ea typeface="华文细黑" panose="02010600040101010101" pitchFamily="2" charset="-122"/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andara" panose="020E0502030303020204" pitchFamily="34" charset="0"/>
                <a:ea typeface="华文细黑" panose="02010600040101010101" pitchFamily="2" charset="-122"/>
              </a:defRPr>
            </a:lvl1pPr>
          </a:lstStyle>
          <a:p>
            <a:fld id="{5E2E8104-1970-4B3D-B5FE-617071B7655F}" type="slidenum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C68E-3FEC-488F-8EF5-57E0096D67D2}" type="datetime1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2019/11/21</a:t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8104-1970-4B3D-B5FE-617071B7655F}" type="slidenum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30834-EF6E-481D-8D8F-8138B3CE67D9}" type="datetime1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2019/11/21</a:t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8104-1970-4B3D-B5FE-617071B7655F}" type="slidenum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andara" panose="020E0502030303020204" pitchFamily="34" charset="0"/>
              </a:defRPr>
            </a:lvl1pPr>
          </a:lstStyle>
          <a:p>
            <a:fld id="{673868E9-3033-4D42-8B11-D8442F1930B9}" type="datetime1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2019/11/21</a:t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8104-1970-4B3D-B5FE-617071B7655F}" type="slidenum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andara" panose="020E0502030303020204" pitchFamily="34" charset="0"/>
              </a:defRPr>
            </a:lvl1pPr>
          </a:lstStyle>
          <a:p>
            <a:fld id="{397866F1-A4CB-42FE-A246-753089B27566}" type="datetime1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2019/11/21</a:t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8104-1970-4B3D-B5FE-617071B7655F}" type="slidenum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253A3-94D8-47CD-96A8-CE485C30D820}" type="datetime1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2019/11/21</a:t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8104-1970-4B3D-B5FE-617071B7655F}" type="slidenum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+mj-lt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  <a:ea typeface="黑体" panose="02010609060101010101" pitchFamily="49" charset="-122"/>
              </a:defRPr>
            </a:lvl1pPr>
            <a:lvl2pPr>
              <a:defRPr>
                <a:latin typeface="+mj-lt"/>
                <a:ea typeface="黑体" panose="02010609060101010101" pitchFamily="49" charset="-122"/>
              </a:defRPr>
            </a:lvl2pPr>
            <a:lvl3pPr marL="1036320" indent="-342900">
              <a:buClr>
                <a:srgbClr val="920BCF"/>
              </a:buClr>
              <a:buFont typeface="Wingdings" panose="05000000000000000000" pitchFamily="2" charset="2"/>
              <a:buChar char="n"/>
              <a:defRPr>
                <a:latin typeface="+mj-lt"/>
              </a:defRPr>
            </a:lvl3pPr>
            <a:lvl4pPr>
              <a:buClr>
                <a:srgbClr val="B507B5"/>
              </a:buCl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zh-CN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B680E6-F90E-42EB-B849-586AC2E8F8D1}" type="datetime1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2019/11/21</a:t>
            </a:fld>
            <a:endParaRPr kumimoji="1" lang="zh-CN" altLang="en-US" dirty="0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kumimoji="1" lang="en-US" altLang="zh-CN" smtClean="0">
                <a:solidFill>
                  <a:prstClr val="black">
                    <a:lumMod val="65000"/>
                    <a:lumOff val="35000"/>
                  </a:prstClr>
                </a:solidFill>
              </a:defRPr>
            </a:lvl1pPr>
          </a:lstStyle>
          <a:p>
            <a:pPr defTabSz="457200"/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‹#›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EB35-48A3-4D69-9D7E-C78A910A369E}" type="datetime1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2019/11/21</a:t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8104-1970-4B3D-B5FE-617071B7655F}" type="slidenum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8683-7DF1-4228-BBD6-74F2CDB8A614}" type="datetime1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2019/11/21</a:t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8104-1970-4B3D-B5FE-617071B7655F}" type="slidenum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2E28A-8CC0-4A77-A5F6-77C1D7383AE3}" type="datetime1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2019/11/21</a:t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E8104-1970-4B3D-B5FE-617071B7655F}" type="slidenum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79F33C-AE88-44F3-908A-1A97F97B8608}" type="datetime1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2019/11/21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‹#›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574CBBE-7451-4E69-BD48-BB485F18D766}" type="datetime1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F96539-4944-4DB9-A30A-5120CF59C6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4A7878-DE51-48DB-A9E4-E5FBC8A175AA}" type="datetime1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2019/11/21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‹#›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1A3153-59EA-4D03-B473-E09A8E647385}" type="datetime1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2019/11/21</a:t>
            </a:fld>
            <a:endParaRPr kumimoji="1" lang="zh-CN" altLang="en-US" dirty="0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‹#›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3FC4A9-6887-4FC2-A061-26332B7F5ABB}" type="datetime1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2019/11/21</a:t>
            </a:fld>
            <a:endParaRPr kumimoji="1" lang="zh-CN" altLang="en-US" dirty="0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‹#›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7D4627-9BF0-47FD-9471-43CFD7DF571F}" type="datetime1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2019/11/21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2D2B3B-882E-40F3-A32F-6DD516915044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8C0E8CE-3BF1-4717-B01D-4531D2005E9D}" type="datetime1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2019/11/21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‹#›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7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17818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3884"/>
            <a:ext cx="2133600" cy="360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000"/>
            </a:lvl1pPr>
          </a:lstStyle>
          <a:p>
            <a:pPr defTabSz="457200"/>
            <a:fld id="{689226F4-B3E3-4936-9EB9-421485EC23FF}" type="datetime1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2019/11/21</a:t>
            </a:fld>
            <a:endParaRPr kumimoji="1" lang="zh-CN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81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3884"/>
            <a:ext cx="2895600" cy="360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000" baseline="0">
                <a:latin typeface="Arial" panose="020B0604020202020204" pitchFamily="34" charset="0"/>
                <a:ea typeface="Cambria" panose="02040503050406030204" charset="0"/>
              </a:defRPr>
            </a:lvl1pPr>
          </a:lstStyle>
          <a:p>
            <a:pPr defTabSz="457200"/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818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3884"/>
            <a:ext cx="2133600" cy="360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/>
            </a:lvl1pPr>
          </a:lstStyle>
          <a:p>
            <a:pPr defTabSz="457200"/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‹#›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pic>
        <p:nvPicPr>
          <p:cNvPr id="1032" name="Picture 8" descr="nju01"/>
          <p:cNvPicPr>
            <a:picLocks noChangeAspect="1" noChangeArrowheads="1"/>
          </p:cNvPicPr>
          <p:nvPr/>
        </p:nvPicPr>
        <p:blipFill>
          <a:blip r:embed="rId13" cstate="print">
            <a:lum bright="12000" contrast="-18000"/>
          </a:blip>
          <a:srcRect/>
          <a:stretch>
            <a:fillRect/>
          </a:stretch>
        </p:blipFill>
        <p:spPr bwMode="auto">
          <a:xfrm>
            <a:off x="8032751" y="702970"/>
            <a:ext cx="608883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300" b="1">
          <a:solidFill>
            <a:srgbClr val="57126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3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57126C"/>
        </a:buClr>
        <a:buSzPct val="70000"/>
        <a:buFont typeface="Wingdings" panose="05000000000000000000" pitchFamily="2" charset="2"/>
        <a:buChar char="n"/>
        <a:defRPr sz="3000" b="0">
          <a:solidFill>
            <a:schemeClr val="tx1"/>
          </a:solidFill>
          <a:latin typeface="+mn-lt"/>
          <a:ea typeface="+mn-ea"/>
          <a:cs typeface="+mn-cs"/>
        </a:defRPr>
      </a:lvl1pPr>
      <a:lvl2pPr marL="801370" indent="-457200" algn="l" rtl="0" eaLnBrk="1" fontAlgn="base" hangingPunct="1">
        <a:spcBef>
          <a:spcPct val="20000"/>
        </a:spcBef>
        <a:spcAft>
          <a:spcPct val="0"/>
        </a:spcAft>
        <a:buClr>
          <a:srgbClr val="7030A0"/>
        </a:buClr>
        <a:buSzPct val="7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2pPr>
      <a:lvl3pPr marL="987425" indent="-2940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3pPr>
      <a:lvl4pPr marL="1281430" indent="-2921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+mn-ea"/>
        </a:defRPr>
      </a:lvl4pPr>
      <a:lvl5pPr marL="1598930" indent="-31623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5pPr>
      <a:lvl6pPr marL="2056130" indent="-31623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330" indent="-31623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530" indent="-31623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730" indent="-31623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99381"/>
            <a:ext cx="8229600" cy="4309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00192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华文细黑" panose="02010600040101010101" pitchFamily="2" charset="-122"/>
              </a:defRPr>
            </a:lvl1pPr>
          </a:lstStyle>
          <a:p>
            <a:fld id="{9E7379D1-996D-4AAB-91C5-35FB9A8E9754}" type="datetime1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2019/11/21</a:t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913" y="6309320"/>
            <a:ext cx="3496047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lang="en-US" altLang="zh-CN" b="0" i="0" baseline="0" smtClean="0">
                <a:effectLst/>
                <a:latin typeface="Candara" panose="020E0502030303020204" pitchFamily="34" charset="0"/>
                <a:ea typeface="华文细黑" panose="02010600040101010101" pitchFamily="2" charset="-122"/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5286" y="6356350"/>
            <a:ext cx="42121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华文细黑" panose="02010600040101010101" pitchFamily="2" charset="-122"/>
              </a:defRPr>
            </a:lvl1pPr>
          </a:lstStyle>
          <a:p>
            <a:fld id="{5E2E8104-1970-4B3D-B5FE-617071B7655F}" type="slidenum">
              <a:rPr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ts val="5800"/>
        </a:lnSpc>
        <a:spcBef>
          <a:spcPct val="0"/>
        </a:spcBef>
        <a:buNone/>
        <a:defRPr lang="zh-CN" altLang="en-US" sz="4300" b="1" kern="1200" baseline="0" dirty="0" smtClean="0">
          <a:solidFill>
            <a:srgbClr val="57126C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Clr>
          <a:srgbClr val="57126C"/>
        </a:buClr>
        <a:buSzPct val="70000"/>
        <a:buFont typeface="Wingdings" panose="05000000000000000000" pitchFamily="2" charset="2"/>
        <a:buChar char="n"/>
        <a:defRPr sz="3000" b="1" kern="1200" baseline="0">
          <a:solidFill>
            <a:schemeClr val="tx1">
              <a:lumMod val="75000"/>
              <a:lumOff val="25000"/>
            </a:schemeClr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800100" indent="-342900" algn="l" defTabSz="914400" rtl="0" eaLnBrk="1" latinLnBrk="0" hangingPunct="1">
        <a:spcBef>
          <a:spcPct val="20000"/>
        </a:spcBef>
        <a:buClr>
          <a:srgbClr val="7030A0"/>
        </a:buClr>
        <a:buSzPct val="70000"/>
        <a:buFont typeface="Wingdings" panose="05000000000000000000" pitchFamily="2" charset="2"/>
        <a:buChar char="n"/>
        <a:defRPr sz="2400" kern="1200" baseline="0">
          <a:solidFill>
            <a:schemeClr val="tx1">
              <a:lumMod val="75000"/>
              <a:lumOff val="25000"/>
            </a:schemeClr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1257300" indent="-342900" algn="l" defTabSz="914400" rtl="0" eaLnBrk="1" latinLnBrk="0" hangingPunct="1">
        <a:spcBef>
          <a:spcPct val="20000"/>
        </a:spcBef>
        <a:buClr>
          <a:schemeClr val="accent3"/>
        </a:buClr>
        <a:buSzPct val="70000"/>
        <a:buFont typeface="Wingdings" panose="05000000000000000000" pitchFamily="2" charset="2"/>
        <a:buChar char="l"/>
        <a:defRPr sz="2000" kern="1200" baseline="0">
          <a:solidFill>
            <a:schemeClr val="tx1">
              <a:lumMod val="75000"/>
              <a:lumOff val="25000"/>
            </a:schemeClr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657350" indent="-2857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n"/>
        <a:defRPr sz="1600" kern="1200" baseline="0">
          <a:solidFill>
            <a:schemeClr val="tx1">
              <a:lumMod val="75000"/>
              <a:lumOff val="25000"/>
            </a:schemeClr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2114550" indent="-2857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n"/>
        <a:defRPr sz="1600" kern="1200" baseline="0">
          <a:solidFill>
            <a:schemeClr val="tx1">
              <a:lumMod val="75000"/>
              <a:lumOff val="25000"/>
            </a:schemeClr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23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png"/><Relationship Id="rId12" Type="http://schemas.openxmlformats.org/officeDocument/2006/relationships/image" Target="../media/image2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8.png"/><Relationship Id="rId11" Type="http://schemas.openxmlformats.org/officeDocument/2006/relationships/image" Target="../media/image460.png"/><Relationship Id="rId5" Type="http://schemas.openxmlformats.org/officeDocument/2006/relationships/image" Target="../media/image57.png"/><Relationship Id="rId10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3" Type="http://schemas.openxmlformats.org/officeDocument/2006/relationships/notesSlide" Target="../notesSlides/notesSlide9.xml"/><Relationship Id="rId34" Type="http://schemas.openxmlformats.org/officeDocument/2006/relationships/image" Target="../media/image27.png"/><Relationship Id="rId25" Type="http://schemas.openxmlformats.org/officeDocument/2006/relationships/image" Target="../media/image57.png"/><Relationship Id="rId17" Type="http://schemas.openxmlformats.org/officeDocument/2006/relationships/image" Target="../media/image460.png"/><Relationship Id="rId33" Type="http://schemas.openxmlformats.org/officeDocument/2006/relationships/image" Target="../media/image220.png"/><Relationship Id="rId38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24.png"/><Relationship Id="rId1" Type="http://schemas.openxmlformats.org/officeDocument/2006/relationships/tags" Target="../tags/tag8.xml"/><Relationship Id="rId32" Type="http://schemas.openxmlformats.org/officeDocument/2006/relationships/image" Target="../media/image17.png"/><Relationship Id="rId37" Type="http://schemas.openxmlformats.org/officeDocument/2006/relationships/image" Target="../media/image30.png"/><Relationship Id="rId28" Type="http://schemas.openxmlformats.org/officeDocument/2006/relationships/image" Target="../media/image60.png"/><Relationship Id="rId36" Type="http://schemas.openxmlformats.org/officeDocument/2006/relationships/image" Target="../media/image29.png"/><Relationship Id="rId31" Type="http://schemas.openxmlformats.org/officeDocument/2006/relationships/image" Target="../media/image26.png"/><Relationship Id="rId4" Type="http://schemas.openxmlformats.org/officeDocument/2006/relationships/image" Target="../media/image18.png"/><Relationship Id="rId27" Type="http://schemas.openxmlformats.org/officeDocument/2006/relationships/image" Target="../media/image21.png"/><Relationship Id="rId30" Type="http://schemas.openxmlformats.org/officeDocument/2006/relationships/image" Target="../media/image25.png"/><Relationship Id="rId35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39" Type="http://schemas.openxmlformats.org/officeDocument/2006/relationships/image" Target="../media/image31.png"/><Relationship Id="rId3" Type="http://schemas.openxmlformats.org/officeDocument/2006/relationships/notesSlide" Target="../notesSlides/notesSlide10.xml"/><Relationship Id="rId34" Type="http://schemas.openxmlformats.org/officeDocument/2006/relationships/image" Target="../media/image27.png"/><Relationship Id="rId25" Type="http://schemas.openxmlformats.org/officeDocument/2006/relationships/image" Target="../media/image57.png"/><Relationship Id="rId17" Type="http://schemas.openxmlformats.org/officeDocument/2006/relationships/image" Target="../media/image460.png"/><Relationship Id="rId33" Type="http://schemas.openxmlformats.org/officeDocument/2006/relationships/image" Target="../media/image220.png"/><Relationship Id="rId38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24.png"/><Relationship Id="rId1" Type="http://schemas.openxmlformats.org/officeDocument/2006/relationships/tags" Target="../tags/tag9.xml"/><Relationship Id="rId32" Type="http://schemas.openxmlformats.org/officeDocument/2006/relationships/image" Target="../media/image17.png"/><Relationship Id="rId37" Type="http://schemas.openxmlformats.org/officeDocument/2006/relationships/image" Target="../media/image28.png"/><Relationship Id="rId40" Type="http://schemas.openxmlformats.org/officeDocument/2006/relationships/image" Target="../media/image34.png"/><Relationship Id="rId28" Type="http://schemas.openxmlformats.org/officeDocument/2006/relationships/image" Target="../media/image60.png"/><Relationship Id="rId36" Type="http://schemas.openxmlformats.org/officeDocument/2006/relationships/image" Target="../media/image33.png"/><Relationship Id="rId31" Type="http://schemas.openxmlformats.org/officeDocument/2006/relationships/image" Target="../media/image26.png"/><Relationship Id="rId4" Type="http://schemas.openxmlformats.org/officeDocument/2006/relationships/image" Target="../media/image18.png"/><Relationship Id="rId27" Type="http://schemas.openxmlformats.org/officeDocument/2006/relationships/image" Target="../media/image21.png"/><Relationship Id="rId30" Type="http://schemas.openxmlformats.org/officeDocument/2006/relationships/image" Target="../media/image25.png"/><Relationship Id="rId35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39" Type="http://schemas.openxmlformats.org/officeDocument/2006/relationships/image" Target="../media/image36.png"/><Relationship Id="rId3" Type="http://schemas.openxmlformats.org/officeDocument/2006/relationships/notesSlide" Target="../notesSlides/notesSlide11.xml"/><Relationship Id="rId34" Type="http://schemas.openxmlformats.org/officeDocument/2006/relationships/image" Target="../media/image27.png"/><Relationship Id="rId42" Type="http://schemas.openxmlformats.org/officeDocument/2006/relationships/image" Target="../media/image37.png"/><Relationship Id="rId25" Type="http://schemas.openxmlformats.org/officeDocument/2006/relationships/image" Target="../media/image57.png"/><Relationship Id="rId17" Type="http://schemas.openxmlformats.org/officeDocument/2006/relationships/image" Target="../media/image460.png"/><Relationship Id="rId33" Type="http://schemas.openxmlformats.org/officeDocument/2006/relationships/image" Target="../media/image220.png"/><Relationship Id="rId38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24.png"/><Relationship Id="rId41" Type="http://schemas.openxmlformats.org/officeDocument/2006/relationships/image" Target="../media/image30.png"/><Relationship Id="rId1" Type="http://schemas.openxmlformats.org/officeDocument/2006/relationships/tags" Target="../tags/tag10.xml"/><Relationship Id="rId32" Type="http://schemas.openxmlformats.org/officeDocument/2006/relationships/image" Target="../media/image17.png"/><Relationship Id="rId37" Type="http://schemas.openxmlformats.org/officeDocument/2006/relationships/image" Target="../media/image28.png"/><Relationship Id="rId40" Type="http://schemas.openxmlformats.org/officeDocument/2006/relationships/image" Target="../media/image29.png"/><Relationship Id="rId28" Type="http://schemas.openxmlformats.org/officeDocument/2006/relationships/image" Target="../media/image60.png"/><Relationship Id="rId36" Type="http://schemas.openxmlformats.org/officeDocument/2006/relationships/image" Target="../media/image33.png"/><Relationship Id="rId31" Type="http://schemas.openxmlformats.org/officeDocument/2006/relationships/image" Target="../media/image26.png"/><Relationship Id="rId4" Type="http://schemas.openxmlformats.org/officeDocument/2006/relationships/image" Target="../media/image18.png"/><Relationship Id="rId27" Type="http://schemas.openxmlformats.org/officeDocument/2006/relationships/image" Target="../media/image21.png"/><Relationship Id="rId30" Type="http://schemas.openxmlformats.org/officeDocument/2006/relationships/image" Target="../media/image25.png"/><Relationship Id="rId35" Type="http://schemas.openxmlformats.org/officeDocument/2006/relationships/image" Target="../media/image32.png"/><Relationship Id="rId43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39" Type="http://schemas.openxmlformats.org/officeDocument/2006/relationships/image" Target="../media/image36.png"/><Relationship Id="rId3" Type="http://schemas.openxmlformats.org/officeDocument/2006/relationships/notesSlide" Target="../notesSlides/notesSlide12.xml"/><Relationship Id="rId34" Type="http://schemas.openxmlformats.org/officeDocument/2006/relationships/image" Target="../media/image27.png"/><Relationship Id="rId42" Type="http://schemas.openxmlformats.org/officeDocument/2006/relationships/image" Target="../media/image37.png"/><Relationship Id="rId25" Type="http://schemas.openxmlformats.org/officeDocument/2006/relationships/image" Target="../media/image57.png"/><Relationship Id="rId17" Type="http://schemas.openxmlformats.org/officeDocument/2006/relationships/image" Target="../media/image460.png"/><Relationship Id="rId33" Type="http://schemas.openxmlformats.org/officeDocument/2006/relationships/image" Target="../media/image220.png"/><Relationship Id="rId38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24.png"/><Relationship Id="rId41" Type="http://schemas.openxmlformats.org/officeDocument/2006/relationships/image" Target="../media/image30.png"/><Relationship Id="rId1" Type="http://schemas.openxmlformats.org/officeDocument/2006/relationships/tags" Target="../tags/tag11.xml"/><Relationship Id="rId32" Type="http://schemas.openxmlformats.org/officeDocument/2006/relationships/image" Target="../media/image17.png"/><Relationship Id="rId37" Type="http://schemas.openxmlformats.org/officeDocument/2006/relationships/image" Target="../media/image28.png"/><Relationship Id="rId40" Type="http://schemas.openxmlformats.org/officeDocument/2006/relationships/image" Target="../media/image29.png"/><Relationship Id="rId28" Type="http://schemas.openxmlformats.org/officeDocument/2006/relationships/image" Target="../media/image38.png"/><Relationship Id="rId36" Type="http://schemas.openxmlformats.org/officeDocument/2006/relationships/image" Target="../media/image33.png"/><Relationship Id="rId31" Type="http://schemas.openxmlformats.org/officeDocument/2006/relationships/image" Target="../media/image26.png"/><Relationship Id="rId44" Type="http://schemas.openxmlformats.org/officeDocument/2006/relationships/image" Target="../media/image31.png"/><Relationship Id="rId4" Type="http://schemas.openxmlformats.org/officeDocument/2006/relationships/image" Target="../media/image18.png"/><Relationship Id="rId27" Type="http://schemas.openxmlformats.org/officeDocument/2006/relationships/image" Target="../media/image21.png"/><Relationship Id="rId30" Type="http://schemas.openxmlformats.org/officeDocument/2006/relationships/image" Target="../media/image25.png"/><Relationship Id="rId35" Type="http://schemas.openxmlformats.org/officeDocument/2006/relationships/image" Target="../media/image39.png"/><Relationship Id="rId43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4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4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4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5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5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5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4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46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wmf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5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5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59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45/343477.343502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search/cs?searchtype=author&amp;query=Nagar,+K" TargetMode="External"/><Relationship Id="rId5" Type="http://schemas.openxmlformats.org/officeDocument/2006/relationships/hyperlink" Target="https://doi.org/10.1145/3133933" TargetMode="External"/><Relationship Id="rId4" Type="http://schemas.openxmlformats.org/officeDocument/2006/relationships/hyperlink" Target="https://doi.org/10.1145/1435417.143543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2.jpg"/><Relationship Id="rId5" Type="http://schemas.openxmlformats.org/officeDocument/2006/relationships/hyperlink" Target="https://riak.com/" TargetMode="External"/><Relationship Id="rId10" Type="http://schemas.openxmlformats.org/officeDocument/2006/relationships/image" Target="../media/image16.jpg"/><Relationship Id="rId4" Type="http://schemas.openxmlformats.org/officeDocument/2006/relationships/hyperlink" Target="https://redislabs.com/" TargetMode="External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4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58.png"/><Relationship Id="rId11" Type="http://schemas.openxmlformats.org/officeDocument/2006/relationships/image" Target="../media/image23.png"/><Relationship Id="rId5" Type="http://schemas.openxmlformats.org/officeDocument/2006/relationships/image" Target="../media/image57.png"/><Relationship Id="rId10" Type="http://schemas.openxmlformats.org/officeDocument/2006/relationships/image" Target="../media/image220.png"/><Relationship Id="rId4" Type="http://schemas.openxmlformats.org/officeDocument/2006/relationships/image" Target="../media/image18.png"/><Relationship Id="rId9" Type="http://schemas.openxmlformats.org/officeDocument/2006/relationships/image" Target="../media/image4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 bwMode="auto">
          <a:xfrm>
            <a:off x="-145415" y="1746885"/>
            <a:ext cx="9522460" cy="17995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3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3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3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3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3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3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3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3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Aft>
                <a:spcPts val="0"/>
              </a:spcAft>
              <a:defRPr/>
            </a:pPr>
            <a:endParaRPr lang="en-US" altLang="zh-CN" sz="3600" kern="0" dirty="0" smtClean="0">
              <a:solidFill>
                <a:srgbClr val="57126C"/>
              </a:solidFill>
              <a:latin typeface="Arial" panose="020B0604020202020204"/>
            </a:endParaRPr>
          </a:p>
        </p:txBody>
      </p:sp>
      <p:sp>
        <p:nvSpPr>
          <p:cNvPr id="8" name="标题 1"/>
          <p:cNvSpPr txBox="1"/>
          <p:nvPr/>
        </p:nvSpPr>
        <p:spPr bwMode="auto">
          <a:xfrm>
            <a:off x="692709" y="3104639"/>
            <a:ext cx="7543800" cy="6480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3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3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3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3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3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3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3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3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ambria" panose="02040503050406030204" charset="0"/>
                <a:ea typeface="楷体" panose="02010609060101010101" charset="-122"/>
                <a:cs typeface="Cambria" panose="02040503050406030204" charset="0"/>
                <a:sym typeface="+mn-ea"/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ambria" panose="02040503050406030204" charset="0"/>
                <a:ea typeface="楷体" panose="02010609060101010101" charset="-122"/>
                <a:sym typeface="+mn-ea"/>
              </a:rPr>
              <a:t>  </a:t>
            </a: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7C1302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05595" y="2907506"/>
            <a:ext cx="8620439" cy="186673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36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endParaRPr lang="zh-CN" altLang="en-US" sz="2000" dirty="0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ctr"/>
            <a:r>
              <a:rPr lang="zh-CN" altLang="en-US" sz="2000" b="1" dirty="0" smtClean="0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纪业 </a:t>
            </a:r>
            <a:r>
              <a:rPr lang="zh-CN" altLang="en-US" sz="2000" dirty="0" smtClean="0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魏恒峰 黄宇 吕建</a:t>
            </a:r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ctr"/>
            <a:endParaRPr lang="en-US" altLang="zh-CN" sz="2000" dirty="0" smtClean="0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ctr"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南京大学</a:t>
            </a:r>
            <a:r>
              <a:rPr lang="zh-CN" altLang="zh-CN" sz="2000" dirty="0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计算机软件新技术国家重点实验室</a:t>
            </a:r>
            <a:endParaRPr lang="en-GB" altLang="zh-CN" sz="2000" dirty="0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endParaRPr lang="zh-CN" altLang="en-US" sz="2000" dirty="0">
              <a:solidFill>
                <a:schemeClr val="tx1">
                  <a:lumMod val="50000"/>
                </a:schemeClr>
              </a:solidFill>
              <a:sym typeface="+mn-ea"/>
            </a:endParaRPr>
          </a:p>
          <a:p>
            <a:pPr algn="ctr"/>
            <a:r>
              <a:rPr lang="en-US" altLang="zh-CN" sz="2000" dirty="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sym typeface="+mn-ea"/>
              </a:rPr>
              <a:t>2019.11.22</a:t>
            </a:r>
            <a:endParaRPr lang="en-US" altLang="zh-CN" sz="2000" dirty="0">
              <a:solidFill>
                <a:schemeClr val="tx1">
                  <a:lumMod val="50000"/>
                </a:schemeClr>
              </a:solidFill>
              <a:latin typeface="+mn-lt"/>
              <a:ea typeface="+mn-ea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92271" y="2268855"/>
            <a:ext cx="8447246" cy="1277303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7500"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300" b="1" dirty="0" smtClean="0">
                <a:solidFill>
                  <a:schemeClr val="tx1">
                    <a:lumMod val="50000"/>
                  </a:schemeClr>
                </a:solidFill>
                <a:latin typeface="Cambria" panose="02040503050406030204" charset="0"/>
                <a:ea typeface="楷体" panose="02010609060101010101" charset="-122"/>
                <a:sym typeface="+mn-ea"/>
              </a:rPr>
              <a:t>CRDT</a:t>
            </a:r>
            <a:r>
              <a:rPr lang="zh-CN" altLang="en-US" sz="3300" b="1" dirty="0">
                <a:solidFill>
                  <a:schemeClr val="tx1">
                    <a:lumMod val="50000"/>
                  </a:schemeClr>
                </a:solidFill>
                <a:latin typeface="Cambria" panose="02040503050406030204" charset="0"/>
                <a:ea typeface="楷体" panose="02010609060101010101" charset="-122"/>
                <a:sym typeface="+mn-ea"/>
              </a:rPr>
              <a:t>协议</a:t>
            </a:r>
            <a:r>
              <a:rPr lang="zh-CN" altLang="en-US" sz="3300" b="1" dirty="0" smtClean="0">
                <a:solidFill>
                  <a:schemeClr val="tx1">
                    <a:lumMod val="50000"/>
                  </a:schemeClr>
                </a:solidFill>
                <a:latin typeface="Cambria" panose="02040503050406030204" charset="0"/>
                <a:ea typeface="楷体" panose="02010609060101010101" charset="-122"/>
                <a:sym typeface="+mn-ea"/>
              </a:rPr>
              <a:t>的</a:t>
            </a:r>
            <a:r>
              <a:rPr lang="en-US" altLang="zh-CN" sz="3300" b="1" dirty="0" smtClean="0">
                <a:solidFill>
                  <a:schemeClr val="tx1">
                    <a:lumMod val="50000"/>
                  </a:schemeClr>
                </a:solidFill>
                <a:latin typeface="Cambria" panose="02040503050406030204" charset="0"/>
                <a:ea typeface="楷体" panose="02010609060101010101" charset="-122"/>
                <a:sym typeface="+mn-ea"/>
              </a:rPr>
              <a:t>TLA+</a:t>
            </a:r>
            <a:r>
              <a:rPr lang="zh-CN" altLang="en-US" sz="3300" b="1" dirty="0" smtClean="0">
                <a:solidFill>
                  <a:schemeClr val="tx1">
                    <a:lumMod val="50000"/>
                  </a:schemeClr>
                </a:solidFill>
                <a:latin typeface="Cambria" panose="02040503050406030204" charset="0"/>
                <a:ea typeface="楷体" panose="02010609060101010101" charset="-122"/>
                <a:sym typeface="+mn-ea"/>
              </a:rPr>
              <a:t>描述与验证</a:t>
            </a:r>
            <a:endParaRPr lang="en-US" altLang="zh-CN" sz="3300" b="1" dirty="0" smtClean="0">
              <a:solidFill>
                <a:schemeClr val="tx1">
                  <a:lumMod val="50000"/>
                </a:schemeClr>
              </a:solidFill>
              <a:latin typeface="Cambria" panose="02040503050406030204" charset="0"/>
              <a:ea typeface="楷体" panose="02010609060101010101" charset="-122"/>
              <a:sym typeface="+mn-ea"/>
            </a:endParaRPr>
          </a:p>
          <a:p>
            <a:pPr algn="ctr"/>
            <a:endParaRPr lang="en-US" altLang="zh-CN" sz="2500" dirty="0" smtClean="0">
              <a:solidFill>
                <a:schemeClr val="tx1">
                  <a:lumMod val="50000"/>
                </a:schemeClr>
              </a:solidFill>
              <a:latin typeface="Cambria" panose="02040503050406030204" charset="0"/>
              <a:ea typeface="楷体" panose="02010609060101010101" charset="-122"/>
              <a:sym typeface="+mn-ea"/>
            </a:endParaRPr>
          </a:p>
          <a:p>
            <a:endParaRPr lang="zh-CN" altLang="en-US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691">
        <p:fade/>
      </p:transition>
    </mc:Choice>
    <mc:Fallback xmlns="">
      <p:transition spd="med" advTm="969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Cambria" panose="02040503050406030204" charset="0"/>
                <a:cs typeface="Cambria" panose="02040503050406030204" charset="0"/>
              </a:rPr>
              <a:t>Add-Wins Set(State-based)</a:t>
            </a:r>
            <a:endParaRPr lang="zh-CN" altLang="en-US" sz="3200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10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555653"/>
            <a:ext cx="8229600" cy="4716000"/>
          </a:xfrm>
        </p:spPr>
        <p:txBody>
          <a:bodyPr/>
          <a:lstStyle/>
          <a:p>
            <a:endParaRPr lang="zh-CN" altLang="en-US" sz="2400" dirty="0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endParaRPr lang="zh-CN" altLang="en-US" sz="2400" dirty="0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1105787" y="3212976"/>
            <a:ext cx="72000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92" y="3001384"/>
            <a:ext cx="390580" cy="438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945600" y="2334401"/>
                <a:ext cx="78562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𝐴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en-GB" altLang="zh-CN" sz="1400" b="0" i="1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00" y="2334401"/>
                <a:ext cx="785621" cy="430887"/>
              </a:xfrm>
              <a:prstGeom prst="rect">
                <a:avLst/>
              </a:prstGeom>
              <a:blipFill>
                <a:blip r:embed="rId5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1072652" y="3281416"/>
                <a:ext cx="785621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GB" altLang="zh-CN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GB" altLang="zh-CN" sz="1400" b="0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52" y="3281416"/>
                <a:ext cx="785621" cy="707886"/>
              </a:xfrm>
              <a:prstGeom prst="rect">
                <a:avLst/>
              </a:prstGeom>
              <a:blipFill>
                <a:blip r:embed="rId6"/>
                <a:stretch>
                  <a:fillRect l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/>
          <p:cNvCxnSpPr/>
          <p:nvPr/>
        </p:nvCxnSpPr>
        <p:spPr>
          <a:xfrm>
            <a:off x="1121174" y="4093185"/>
            <a:ext cx="720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072" y="3859282"/>
            <a:ext cx="371527" cy="4953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2053404" y="2956239"/>
                <a:ext cx="6143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404" y="2956239"/>
                <a:ext cx="614399" cy="215444"/>
              </a:xfrm>
              <a:prstGeom prst="rect">
                <a:avLst/>
              </a:prstGeom>
              <a:blipFill>
                <a:blip r:embed="rId8"/>
                <a:stretch>
                  <a:fillRect l="-5941" r="-7921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2023798" y="3267597"/>
                <a:ext cx="8273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2,1)</m:t>
                          </m:r>
                        </m:e>
                      </m:d>
                    </m:oMath>
                  </m:oMathPara>
                </a14:m>
                <a:endParaRPr lang="en-GB" altLang="zh-CN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GB" altLang="zh-CN" sz="1400" b="0" dirty="0" smtClean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798" y="3267597"/>
                <a:ext cx="827342" cy="430887"/>
              </a:xfrm>
              <a:prstGeom prst="rect">
                <a:avLst/>
              </a:prstGeom>
              <a:blipFill>
                <a:blip r:embed="rId9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>
            <a:off x="1075807" y="2280603"/>
            <a:ext cx="720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092" y="2042445"/>
            <a:ext cx="390580" cy="476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053405" y="2012398"/>
                <a:ext cx="6143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405" y="2012398"/>
                <a:ext cx="614399" cy="215444"/>
              </a:xfrm>
              <a:prstGeom prst="rect">
                <a:avLst/>
              </a:prstGeom>
              <a:blipFill>
                <a:blip r:embed="rId11"/>
                <a:stretch>
                  <a:fillRect l="-5941" r="-7921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016881" y="2309897"/>
                <a:ext cx="8273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1,1)</m:t>
                          </m:r>
                        </m:e>
                      </m:d>
                    </m:oMath>
                  </m:oMathPara>
                </a14:m>
                <a:endParaRPr lang="en-GB" altLang="zh-CN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GB" altLang="zh-CN" sz="1400" b="0" dirty="0" smtClean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881" y="2309897"/>
                <a:ext cx="827342" cy="430887"/>
              </a:xfrm>
              <a:prstGeom prst="rect">
                <a:avLst/>
              </a:prstGeom>
              <a:blipFill>
                <a:blip r:embed="rId12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1072652" y="4165016"/>
                <a:ext cx="785621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GB" altLang="zh-CN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GB" altLang="zh-CN" sz="1400" b="0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52" y="4165016"/>
                <a:ext cx="785621" cy="707886"/>
              </a:xfrm>
              <a:prstGeom prst="rect">
                <a:avLst/>
              </a:prstGeom>
              <a:blipFill>
                <a:blip r:embed="rId6"/>
                <a:stretch>
                  <a:fillRect l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2590800" y="5517232"/>
            <a:ext cx="901080" cy="432048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593" y="4931079"/>
            <a:ext cx="8096692" cy="76414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44550" y="4833173"/>
            <a:ext cx="8153921" cy="956519"/>
          </a:xfrm>
          <a:prstGeom prst="rect">
            <a:avLst/>
          </a:prstGeom>
          <a:noFill/>
          <a:ln>
            <a:solidFill>
              <a:srgbClr val="99CC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867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Cambria" panose="02040503050406030204" charset="0"/>
                <a:cs typeface="Cambria" panose="02040503050406030204" charset="0"/>
              </a:rPr>
              <a:t>Add-Wins Set(State-based)</a:t>
            </a:r>
            <a:endParaRPr lang="zh-CN" altLang="en-US" sz="3200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11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555653"/>
            <a:ext cx="8229600" cy="4716000"/>
          </a:xfrm>
        </p:spPr>
        <p:txBody>
          <a:bodyPr/>
          <a:lstStyle/>
          <a:p>
            <a:endParaRPr lang="zh-CN" altLang="en-US" sz="2400" dirty="0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endParaRPr lang="zh-CN" altLang="en-US" sz="2400" dirty="0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1105787" y="3212976"/>
            <a:ext cx="72000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92" y="3001384"/>
            <a:ext cx="390580" cy="438211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2590800" y="5517232"/>
            <a:ext cx="901080" cy="432048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945600" y="2334401"/>
                <a:ext cx="78562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𝐴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en-GB" altLang="zh-CN" sz="1400" b="0" i="1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00" y="2334401"/>
                <a:ext cx="785621" cy="430887"/>
              </a:xfrm>
              <a:prstGeom prst="rect">
                <a:avLst/>
              </a:prstGeom>
              <a:blipFill>
                <a:blip r:embed="rId25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1072652" y="3281416"/>
                <a:ext cx="785621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GB" altLang="zh-CN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GB" altLang="zh-CN" sz="1400" b="0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52" y="3281416"/>
                <a:ext cx="785621" cy="707886"/>
              </a:xfrm>
              <a:prstGeom prst="rect">
                <a:avLst/>
              </a:prstGeom>
              <a:blipFill>
                <a:blip r:embed="rId26"/>
                <a:stretch>
                  <a:fillRect l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/>
          <p:cNvCxnSpPr/>
          <p:nvPr/>
        </p:nvCxnSpPr>
        <p:spPr>
          <a:xfrm>
            <a:off x="1121174" y="4093185"/>
            <a:ext cx="720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2072" y="3859282"/>
            <a:ext cx="371527" cy="4953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2053404" y="2956239"/>
                <a:ext cx="6143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404" y="2956239"/>
                <a:ext cx="614399" cy="215444"/>
              </a:xfrm>
              <a:prstGeom prst="rect">
                <a:avLst/>
              </a:prstGeom>
              <a:blipFill>
                <a:blip r:embed="rId28"/>
                <a:stretch>
                  <a:fillRect l="-5941" r="-7921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2023798" y="3267597"/>
                <a:ext cx="8273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2,1)</m:t>
                          </m:r>
                        </m:e>
                      </m:d>
                    </m:oMath>
                  </m:oMathPara>
                </a14:m>
                <a:endParaRPr lang="en-GB" altLang="zh-CN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GB" altLang="zh-CN" sz="1400" b="0" dirty="0" smtClean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798" y="3267597"/>
                <a:ext cx="827342" cy="430887"/>
              </a:xfrm>
              <a:prstGeom prst="rect">
                <a:avLst/>
              </a:prstGeom>
              <a:blipFill>
                <a:blip r:embed="rId29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/>
          <p:nvPr/>
        </p:nvCxnSpPr>
        <p:spPr>
          <a:xfrm>
            <a:off x="3075782" y="2301701"/>
            <a:ext cx="414197" cy="918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3635896" y="2956239"/>
                <a:ext cx="6323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𝑑𝑒𝑙𝑖𝑣𝑒𝑟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2956239"/>
                <a:ext cx="632353" cy="215444"/>
              </a:xfrm>
              <a:prstGeom prst="rect">
                <a:avLst/>
              </a:prstGeom>
              <a:blipFill>
                <a:blip r:embed="rId30"/>
                <a:stretch>
                  <a:fillRect l="-5769" r="-4808"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3489979" y="3269146"/>
                <a:ext cx="15343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altLang="zh-CN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altLang="zh-CN" sz="1400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, (</m:t>
                          </m:r>
                          <m:r>
                            <a:rPr lang="en-GB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2,1)</m:t>
                          </m:r>
                        </m:e>
                      </m:d>
                    </m:oMath>
                  </m:oMathPara>
                </a14:m>
                <a:endParaRPr lang="en-GB" altLang="zh-CN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GB" altLang="zh-CN" sz="1400" b="0" dirty="0" smtClean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979" y="3269146"/>
                <a:ext cx="1534330" cy="430887"/>
              </a:xfrm>
              <a:prstGeom prst="rect">
                <a:avLst/>
              </a:prstGeom>
              <a:blipFill>
                <a:blip r:embed="rId31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>
            <a:off x="1075807" y="2280603"/>
            <a:ext cx="720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52092" y="2042445"/>
            <a:ext cx="390580" cy="476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053405" y="2012398"/>
                <a:ext cx="6143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405" y="2012398"/>
                <a:ext cx="614399" cy="215444"/>
              </a:xfrm>
              <a:prstGeom prst="rect">
                <a:avLst/>
              </a:prstGeom>
              <a:blipFill>
                <a:blip r:embed="rId17"/>
                <a:stretch>
                  <a:fillRect l="-5941" r="-7921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016881" y="2309897"/>
                <a:ext cx="8273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1,1)</m:t>
                          </m:r>
                        </m:e>
                      </m:d>
                    </m:oMath>
                  </m:oMathPara>
                </a14:m>
                <a:endParaRPr lang="en-GB" altLang="zh-CN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GB" altLang="zh-CN" sz="1400" b="0" dirty="0" smtClean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881" y="2309897"/>
                <a:ext cx="827342" cy="430887"/>
              </a:xfrm>
              <a:prstGeom prst="rect">
                <a:avLst/>
              </a:prstGeom>
              <a:blipFill>
                <a:blip r:embed="rId33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180765" y="2013218"/>
                <a:ext cx="43531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𝑠𝑒𝑛𝑑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765" y="2013218"/>
                <a:ext cx="435312" cy="215444"/>
              </a:xfrm>
              <a:prstGeom prst="rect">
                <a:avLst/>
              </a:prstGeom>
              <a:blipFill>
                <a:blip r:embed="rId34"/>
                <a:stretch>
                  <a:fillRect l="-9859" r="-5634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1072652" y="4153670"/>
                <a:ext cx="785621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GB" altLang="zh-CN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GB" altLang="zh-CN" sz="1400" b="0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52" y="4153670"/>
                <a:ext cx="785621" cy="707886"/>
              </a:xfrm>
              <a:prstGeom prst="rect">
                <a:avLst/>
              </a:prstGeom>
              <a:blipFill>
                <a:blip r:embed="rId35"/>
                <a:stretch>
                  <a:fillRect l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组合 45"/>
          <p:cNvGrpSpPr/>
          <p:nvPr/>
        </p:nvGrpSpPr>
        <p:grpSpPr>
          <a:xfrm>
            <a:off x="733525" y="4716818"/>
            <a:ext cx="7819603" cy="1569482"/>
            <a:chOff x="528527" y="4720508"/>
            <a:chExt cx="7819603" cy="1569482"/>
          </a:xfrm>
        </p:grpSpPr>
        <p:sp>
          <p:nvSpPr>
            <p:cNvPr id="52" name="矩形 51"/>
            <p:cNvSpPr/>
            <p:nvPr/>
          </p:nvSpPr>
          <p:spPr>
            <a:xfrm>
              <a:off x="2590800" y="5517232"/>
              <a:ext cx="901080" cy="432048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528527" y="4765374"/>
              <a:ext cx="7819602" cy="1488702"/>
            </a:xfrm>
            <a:prstGeom prst="rect">
              <a:avLst/>
            </a:prstGeom>
          </p:spPr>
        </p:pic>
        <p:sp>
          <p:nvSpPr>
            <p:cNvPr id="57" name="矩形 56"/>
            <p:cNvSpPr/>
            <p:nvPr/>
          </p:nvSpPr>
          <p:spPr>
            <a:xfrm>
              <a:off x="528528" y="4720508"/>
              <a:ext cx="7819602" cy="1569482"/>
            </a:xfrm>
            <a:prstGeom prst="rect">
              <a:avLst/>
            </a:prstGeom>
            <a:noFill/>
            <a:ln>
              <a:solidFill>
                <a:srgbClr val="99CCFF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箭头连接符 15"/>
          <p:cNvCxnSpPr/>
          <p:nvPr/>
        </p:nvCxnSpPr>
        <p:spPr>
          <a:xfrm>
            <a:off x="3075782" y="2280603"/>
            <a:ext cx="322639" cy="1837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3472883" y="3852837"/>
                <a:ext cx="6323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𝑑𝑒𝑙𝑖𝑣𝑒𝑟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883" y="3852837"/>
                <a:ext cx="632353" cy="215444"/>
              </a:xfrm>
              <a:prstGeom prst="rect">
                <a:avLst/>
              </a:prstGeom>
              <a:blipFill>
                <a:blip r:embed="rId37"/>
                <a:stretch>
                  <a:fillRect l="-6796" r="-4854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3381328" y="4136782"/>
                <a:ext cx="866712" cy="646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i="1">
                          <a:latin typeface="Cambria Math" panose="02040503050406030204" pitchFamily="18" charset="0"/>
                        </a:rPr>
                        <m:t>{(</m:t>
                      </m:r>
                      <m:r>
                        <a:rPr lang="en-GB" altLang="zh-CN" sz="1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altLang="zh-CN" sz="1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altLang="zh-CN" sz="14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altLang="zh-CN" sz="1400" i="1">
                          <a:latin typeface="Cambria Math" panose="02040503050406030204" pitchFamily="18" charset="0"/>
                        </a:rPr>
                        <m:t>1,1)}</m:t>
                      </m:r>
                    </m:oMath>
                  </m:oMathPara>
                </a14:m>
                <a:endParaRPr lang="en-GB" altLang="zh-CN" sz="14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altLang="zh-CN" sz="1400" dirty="0" smtClean="0">
                  <a:ea typeface="Cambria Math" panose="02040503050406030204" pitchFamily="18" charset="0"/>
                </a:endParaRPr>
              </a:p>
              <a:p>
                <a:endParaRPr lang="en-GB" altLang="zh-CN" sz="1400" b="0" dirty="0" smtClean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328" y="4136782"/>
                <a:ext cx="866712" cy="646331"/>
              </a:xfrm>
              <a:prstGeom prst="rect">
                <a:avLst/>
              </a:prstGeom>
              <a:blipFill>
                <a:blip r:embed="rId38"/>
                <a:stretch>
                  <a:fillRect l="-4225" t="-943" r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8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Cambria" panose="02040503050406030204" charset="0"/>
                <a:cs typeface="Cambria" panose="02040503050406030204" charset="0"/>
              </a:rPr>
              <a:t>Add-Wins Set(State-based)</a:t>
            </a:r>
            <a:endParaRPr lang="zh-CN" altLang="en-US" sz="3200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12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555653"/>
            <a:ext cx="8229600" cy="4716000"/>
          </a:xfrm>
        </p:spPr>
        <p:txBody>
          <a:bodyPr/>
          <a:lstStyle/>
          <a:p>
            <a:endParaRPr lang="zh-CN" altLang="en-US" sz="2400" dirty="0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endParaRPr lang="zh-CN" altLang="en-US" sz="2400" dirty="0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1105787" y="3212976"/>
            <a:ext cx="72000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92" y="3001384"/>
            <a:ext cx="390580" cy="438211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2590800" y="5517232"/>
            <a:ext cx="901080" cy="432048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945600" y="2334401"/>
                <a:ext cx="78562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𝐴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en-GB" altLang="zh-CN" sz="1400" b="0" i="1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00" y="2334401"/>
                <a:ext cx="785621" cy="430887"/>
              </a:xfrm>
              <a:prstGeom prst="rect">
                <a:avLst/>
              </a:prstGeom>
              <a:blipFill>
                <a:blip r:embed="rId25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1072652" y="3281416"/>
                <a:ext cx="785621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GB" altLang="zh-CN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GB" altLang="zh-CN" sz="1400" b="0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52" y="3281416"/>
                <a:ext cx="785621" cy="707886"/>
              </a:xfrm>
              <a:prstGeom prst="rect">
                <a:avLst/>
              </a:prstGeom>
              <a:blipFill>
                <a:blip r:embed="rId26"/>
                <a:stretch>
                  <a:fillRect l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/>
          <p:cNvCxnSpPr/>
          <p:nvPr/>
        </p:nvCxnSpPr>
        <p:spPr>
          <a:xfrm>
            <a:off x="1121174" y="4093185"/>
            <a:ext cx="720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2072" y="3859282"/>
            <a:ext cx="371527" cy="4953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2053404" y="2956239"/>
                <a:ext cx="6143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404" y="2956239"/>
                <a:ext cx="614399" cy="215444"/>
              </a:xfrm>
              <a:prstGeom prst="rect">
                <a:avLst/>
              </a:prstGeom>
              <a:blipFill>
                <a:blip r:embed="rId28"/>
                <a:stretch>
                  <a:fillRect l="-5941" r="-7921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2023798" y="3267597"/>
                <a:ext cx="8273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2,1)</m:t>
                          </m:r>
                        </m:e>
                      </m:d>
                    </m:oMath>
                  </m:oMathPara>
                </a14:m>
                <a:endParaRPr lang="en-GB" altLang="zh-CN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GB" altLang="zh-CN" sz="1400" b="0" dirty="0" smtClean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798" y="3267597"/>
                <a:ext cx="827342" cy="430887"/>
              </a:xfrm>
              <a:prstGeom prst="rect">
                <a:avLst/>
              </a:prstGeom>
              <a:blipFill>
                <a:blip r:embed="rId29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/>
          <p:nvPr/>
        </p:nvCxnSpPr>
        <p:spPr>
          <a:xfrm>
            <a:off x="3075782" y="2301701"/>
            <a:ext cx="414197" cy="918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3635896" y="2956239"/>
                <a:ext cx="6323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𝑑𝑒𝑙𝑖𝑣𝑒𝑟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2956239"/>
                <a:ext cx="632353" cy="215444"/>
              </a:xfrm>
              <a:prstGeom prst="rect">
                <a:avLst/>
              </a:prstGeom>
              <a:blipFill>
                <a:blip r:embed="rId30"/>
                <a:stretch>
                  <a:fillRect l="-5769" r="-4808"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3489979" y="3269146"/>
                <a:ext cx="15343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altLang="zh-CN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altLang="zh-CN" sz="1400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, (</m:t>
                          </m:r>
                          <m:r>
                            <a:rPr lang="en-GB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2,1)</m:t>
                          </m:r>
                        </m:e>
                      </m:d>
                    </m:oMath>
                  </m:oMathPara>
                </a14:m>
                <a:endParaRPr lang="en-GB" altLang="zh-CN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GB" altLang="zh-CN" sz="1400" b="0" dirty="0" smtClean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979" y="3269146"/>
                <a:ext cx="1534330" cy="430887"/>
              </a:xfrm>
              <a:prstGeom prst="rect">
                <a:avLst/>
              </a:prstGeom>
              <a:blipFill>
                <a:blip r:embed="rId31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>
            <a:off x="1075807" y="2280603"/>
            <a:ext cx="720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52092" y="2042445"/>
            <a:ext cx="390580" cy="476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053405" y="2012398"/>
                <a:ext cx="6143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405" y="2012398"/>
                <a:ext cx="614399" cy="215444"/>
              </a:xfrm>
              <a:prstGeom prst="rect">
                <a:avLst/>
              </a:prstGeom>
              <a:blipFill>
                <a:blip r:embed="rId17"/>
                <a:stretch>
                  <a:fillRect l="-5941" r="-7921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016881" y="2309897"/>
                <a:ext cx="8273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1,1)</m:t>
                          </m:r>
                        </m:e>
                      </m:d>
                    </m:oMath>
                  </m:oMathPara>
                </a14:m>
                <a:endParaRPr lang="en-GB" altLang="zh-CN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GB" altLang="zh-CN" sz="1400" b="0" dirty="0" smtClean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881" y="2309897"/>
                <a:ext cx="827342" cy="430887"/>
              </a:xfrm>
              <a:prstGeom prst="rect">
                <a:avLst/>
              </a:prstGeom>
              <a:blipFill>
                <a:blip r:embed="rId33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180765" y="2013218"/>
                <a:ext cx="43531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𝑠𝑒𝑛𝑑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765" y="2013218"/>
                <a:ext cx="435312" cy="215444"/>
              </a:xfrm>
              <a:prstGeom prst="rect">
                <a:avLst/>
              </a:prstGeom>
              <a:blipFill>
                <a:blip r:embed="rId34"/>
                <a:stretch>
                  <a:fillRect l="-9859" r="-5634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4213714" y="2012398"/>
                <a:ext cx="6294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𝑟𝑒𝑚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714" y="2012398"/>
                <a:ext cx="629403" cy="215444"/>
              </a:xfrm>
              <a:prstGeom prst="rect">
                <a:avLst/>
              </a:prstGeom>
              <a:blipFill>
                <a:blip r:embed="rId35"/>
                <a:stretch>
                  <a:fillRect l="-2913" r="-9709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4162093" y="2312434"/>
                <a:ext cx="8261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GB" altLang="zh-CN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{(</m:t>
                      </m:r>
                      <m:r>
                        <a:rPr lang="en-GB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1,1)}</m:t>
                      </m:r>
                    </m:oMath>
                  </m:oMathPara>
                </a14:m>
                <a:endParaRPr lang="en-GB" altLang="zh-CN" sz="1400" b="0" dirty="0" smtClean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93" y="2312434"/>
                <a:ext cx="826187" cy="430887"/>
              </a:xfrm>
              <a:prstGeom prst="rect">
                <a:avLst/>
              </a:prstGeom>
              <a:blipFill>
                <a:blip r:embed="rId36"/>
                <a:stretch>
                  <a:fillRect l="-6667" r="-7407" b="-16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1072652" y="4153670"/>
                <a:ext cx="785621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GB" altLang="zh-CN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GB" altLang="zh-CN" sz="1400" b="0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52" y="4153670"/>
                <a:ext cx="785621" cy="707886"/>
              </a:xfrm>
              <a:prstGeom prst="rect">
                <a:avLst/>
              </a:prstGeom>
              <a:blipFill>
                <a:blip r:embed="rId37"/>
                <a:stretch>
                  <a:fillRect l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/>
          <p:nvPr/>
        </p:nvCxnSpPr>
        <p:spPr>
          <a:xfrm>
            <a:off x="3075782" y="2280603"/>
            <a:ext cx="322639" cy="1837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3472883" y="3852837"/>
                <a:ext cx="6323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𝑑𝑒𝑙𝑖𝑣𝑒𝑟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883" y="3852837"/>
                <a:ext cx="632353" cy="215444"/>
              </a:xfrm>
              <a:prstGeom prst="rect">
                <a:avLst/>
              </a:prstGeom>
              <a:blipFill>
                <a:blip r:embed="rId38"/>
                <a:stretch>
                  <a:fillRect l="-6796" r="-4854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3381328" y="4136782"/>
                <a:ext cx="866712" cy="646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i="1">
                          <a:latin typeface="Cambria Math" panose="02040503050406030204" pitchFamily="18" charset="0"/>
                        </a:rPr>
                        <m:t>{(</m:t>
                      </m:r>
                      <m:r>
                        <a:rPr lang="en-GB" altLang="zh-CN" sz="1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altLang="zh-CN" sz="1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altLang="zh-CN" sz="14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altLang="zh-CN" sz="1400" i="1">
                          <a:latin typeface="Cambria Math" panose="02040503050406030204" pitchFamily="18" charset="0"/>
                        </a:rPr>
                        <m:t>1,1)}</m:t>
                      </m:r>
                    </m:oMath>
                  </m:oMathPara>
                </a14:m>
                <a:endParaRPr lang="en-GB" altLang="zh-CN" sz="14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altLang="zh-CN" sz="1400" dirty="0" smtClean="0">
                  <a:ea typeface="Cambria Math" panose="02040503050406030204" pitchFamily="18" charset="0"/>
                </a:endParaRPr>
              </a:p>
              <a:p>
                <a:endParaRPr lang="en-GB" altLang="zh-CN" sz="1400" b="0" dirty="0" smtClean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328" y="4136782"/>
                <a:ext cx="866712" cy="646331"/>
              </a:xfrm>
              <a:prstGeom prst="rect">
                <a:avLst/>
              </a:prstGeom>
              <a:blipFill>
                <a:blip r:embed="rId39"/>
                <a:stretch>
                  <a:fillRect l="-4225" t="-943" r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/>
          <p:cNvSpPr/>
          <p:nvPr/>
        </p:nvSpPr>
        <p:spPr>
          <a:xfrm>
            <a:off x="2590800" y="5517232"/>
            <a:ext cx="901080" cy="432048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39269" y="4890650"/>
            <a:ext cx="8206755" cy="1045395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444550" y="4833173"/>
            <a:ext cx="8242250" cy="1143954"/>
          </a:xfrm>
          <a:prstGeom prst="rect">
            <a:avLst/>
          </a:prstGeom>
          <a:noFill/>
          <a:ln>
            <a:solidFill>
              <a:srgbClr val="99CC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003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Cambria" panose="02040503050406030204" charset="0"/>
                <a:cs typeface="Cambria" panose="02040503050406030204" charset="0"/>
              </a:rPr>
              <a:t>Add-Wins Set(State-based)</a:t>
            </a:r>
            <a:endParaRPr lang="zh-CN" altLang="en-US" sz="3200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13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555653"/>
            <a:ext cx="8229600" cy="4716000"/>
          </a:xfrm>
        </p:spPr>
        <p:txBody>
          <a:bodyPr/>
          <a:lstStyle/>
          <a:p>
            <a:endParaRPr lang="zh-CN" altLang="en-US" sz="2400" dirty="0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endParaRPr lang="zh-CN" altLang="en-US" sz="2400" dirty="0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1105787" y="3212976"/>
            <a:ext cx="72000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92" y="3001384"/>
            <a:ext cx="390580" cy="438211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2590800" y="5517232"/>
            <a:ext cx="901080" cy="432048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945600" y="2334401"/>
                <a:ext cx="78562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𝐴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en-GB" altLang="zh-CN" sz="1400" b="0" i="1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00" y="2334401"/>
                <a:ext cx="785621" cy="430887"/>
              </a:xfrm>
              <a:prstGeom prst="rect">
                <a:avLst/>
              </a:prstGeom>
              <a:blipFill>
                <a:blip r:embed="rId25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1072652" y="3281416"/>
                <a:ext cx="785621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GB" altLang="zh-CN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GB" altLang="zh-CN" sz="1400" b="0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52" y="3281416"/>
                <a:ext cx="785621" cy="707886"/>
              </a:xfrm>
              <a:prstGeom prst="rect">
                <a:avLst/>
              </a:prstGeom>
              <a:blipFill>
                <a:blip r:embed="rId26"/>
                <a:stretch>
                  <a:fillRect l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/>
          <p:cNvCxnSpPr/>
          <p:nvPr/>
        </p:nvCxnSpPr>
        <p:spPr>
          <a:xfrm>
            <a:off x="1121174" y="4093185"/>
            <a:ext cx="720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2072" y="3859282"/>
            <a:ext cx="371527" cy="4953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2053404" y="2956239"/>
                <a:ext cx="6143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404" y="2956239"/>
                <a:ext cx="614399" cy="215444"/>
              </a:xfrm>
              <a:prstGeom prst="rect">
                <a:avLst/>
              </a:prstGeom>
              <a:blipFill>
                <a:blip r:embed="rId28"/>
                <a:stretch>
                  <a:fillRect l="-5941" r="-7921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2023798" y="3267597"/>
                <a:ext cx="8273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2,1)</m:t>
                          </m:r>
                        </m:e>
                      </m:d>
                    </m:oMath>
                  </m:oMathPara>
                </a14:m>
                <a:endParaRPr lang="en-GB" altLang="zh-CN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GB" altLang="zh-CN" sz="1400" b="0" dirty="0" smtClean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798" y="3267597"/>
                <a:ext cx="827342" cy="430887"/>
              </a:xfrm>
              <a:prstGeom prst="rect">
                <a:avLst/>
              </a:prstGeom>
              <a:blipFill>
                <a:blip r:embed="rId29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/>
          <p:nvPr/>
        </p:nvCxnSpPr>
        <p:spPr>
          <a:xfrm>
            <a:off x="3075782" y="2301701"/>
            <a:ext cx="414197" cy="918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3635896" y="2956239"/>
                <a:ext cx="6323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𝑑𝑒𝑙𝑖𝑣𝑒𝑟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2956239"/>
                <a:ext cx="632353" cy="215444"/>
              </a:xfrm>
              <a:prstGeom prst="rect">
                <a:avLst/>
              </a:prstGeom>
              <a:blipFill>
                <a:blip r:embed="rId30"/>
                <a:stretch>
                  <a:fillRect l="-5769" r="-4808"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3489979" y="3269146"/>
                <a:ext cx="15343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altLang="zh-CN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altLang="zh-CN" sz="1400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, (</m:t>
                          </m:r>
                          <m:r>
                            <a:rPr lang="en-GB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2,1)</m:t>
                          </m:r>
                        </m:e>
                      </m:d>
                    </m:oMath>
                  </m:oMathPara>
                </a14:m>
                <a:endParaRPr lang="en-GB" altLang="zh-CN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GB" altLang="zh-CN" sz="1400" b="0" dirty="0" smtClean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979" y="3269146"/>
                <a:ext cx="1534330" cy="430887"/>
              </a:xfrm>
              <a:prstGeom prst="rect">
                <a:avLst/>
              </a:prstGeom>
              <a:blipFill>
                <a:blip r:embed="rId31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>
            <a:off x="1075807" y="2280603"/>
            <a:ext cx="720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52092" y="2042445"/>
            <a:ext cx="390580" cy="476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053405" y="2012398"/>
                <a:ext cx="6143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405" y="2012398"/>
                <a:ext cx="614399" cy="215444"/>
              </a:xfrm>
              <a:prstGeom prst="rect">
                <a:avLst/>
              </a:prstGeom>
              <a:blipFill>
                <a:blip r:embed="rId17"/>
                <a:stretch>
                  <a:fillRect l="-5941" r="-7921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016881" y="2309897"/>
                <a:ext cx="8273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1,1)</m:t>
                          </m:r>
                        </m:e>
                      </m:d>
                    </m:oMath>
                  </m:oMathPara>
                </a14:m>
                <a:endParaRPr lang="en-GB" altLang="zh-CN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GB" altLang="zh-CN" sz="1400" b="0" dirty="0" smtClean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881" y="2309897"/>
                <a:ext cx="827342" cy="430887"/>
              </a:xfrm>
              <a:prstGeom prst="rect">
                <a:avLst/>
              </a:prstGeom>
              <a:blipFill>
                <a:blip r:embed="rId33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180765" y="2013218"/>
                <a:ext cx="43531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𝑠𝑒𝑛𝑑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765" y="2013218"/>
                <a:ext cx="435312" cy="215444"/>
              </a:xfrm>
              <a:prstGeom prst="rect">
                <a:avLst/>
              </a:prstGeom>
              <a:blipFill>
                <a:blip r:embed="rId34"/>
                <a:stretch>
                  <a:fillRect l="-9859" r="-5634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4213714" y="2012398"/>
                <a:ext cx="6294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𝑟𝑒𝑚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714" y="2012398"/>
                <a:ext cx="629403" cy="215444"/>
              </a:xfrm>
              <a:prstGeom prst="rect">
                <a:avLst/>
              </a:prstGeom>
              <a:blipFill>
                <a:blip r:embed="rId35"/>
                <a:stretch>
                  <a:fillRect l="-2913" r="-9709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4162093" y="2312434"/>
                <a:ext cx="8261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GB" altLang="zh-CN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{(</m:t>
                      </m:r>
                      <m:r>
                        <a:rPr lang="en-GB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1,1)}</m:t>
                      </m:r>
                    </m:oMath>
                  </m:oMathPara>
                </a14:m>
                <a:endParaRPr lang="en-GB" altLang="zh-CN" sz="1400" b="0" dirty="0" smtClean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93" y="2312434"/>
                <a:ext cx="826187" cy="430887"/>
              </a:xfrm>
              <a:prstGeom prst="rect">
                <a:avLst/>
              </a:prstGeom>
              <a:blipFill>
                <a:blip r:embed="rId36"/>
                <a:stretch>
                  <a:fillRect l="-6667" r="-7407" b="-16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1072652" y="4153670"/>
                <a:ext cx="785621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GB" altLang="zh-CN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GB" altLang="zh-CN" sz="1400" b="0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52" y="4153670"/>
                <a:ext cx="785621" cy="707886"/>
              </a:xfrm>
              <a:prstGeom prst="rect">
                <a:avLst/>
              </a:prstGeom>
              <a:blipFill>
                <a:blip r:embed="rId37"/>
                <a:stretch>
                  <a:fillRect l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/>
          <p:cNvCxnSpPr/>
          <p:nvPr/>
        </p:nvCxnSpPr>
        <p:spPr>
          <a:xfrm>
            <a:off x="5662956" y="3224374"/>
            <a:ext cx="487719" cy="868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5220072" y="2969552"/>
                <a:ext cx="43531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𝑠𝑒𝑛𝑑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2969552"/>
                <a:ext cx="435312" cy="215444"/>
              </a:xfrm>
              <a:prstGeom prst="rect">
                <a:avLst/>
              </a:prstGeom>
              <a:blipFill>
                <a:blip r:embed="rId38"/>
                <a:stretch>
                  <a:fillRect l="-8333" r="-5556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6237023" y="3863652"/>
                <a:ext cx="6323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𝑑𝑒𝑙𝑖𝑣𝑒𝑟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023" y="3863652"/>
                <a:ext cx="632353" cy="215444"/>
              </a:xfrm>
              <a:prstGeom prst="rect">
                <a:avLst/>
              </a:prstGeom>
              <a:blipFill>
                <a:blip r:embed="rId30"/>
                <a:stretch>
                  <a:fillRect l="-5769" r="-4808"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5953840" y="4153670"/>
                <a:ext cx="15343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altLang="zh-CN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altLang="zh-CN" sz="1400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2,1)</m:t>
                          </m:r>
                        </m:e>
                      </m:d>
                    </m:oMath>
                  </m:oMathPara>
                </a14:m>
                <a:endParaRPr lang="en-GB" altLang="zh-CN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GB" altLang="zh-CN" sz="1400" b="0" dirty="0" smtClean="0"/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840" y="4153670"/>
                <a:ext cx="1534331" cy="430887"/>
              </a:xfrm>
              <a:prstGeom prst="rect">
                <a:avLst/>
              </a:prstGeom>
              <a:blipFill>
                <a:blip r:embed="rId39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组合 45"/>
          <p:cNvGrpSpPr/>
          <p:nvPr/>
        </p:nvGrpSpPr>
        <p:grpSpPr>
          <a:xfrm>
            <a:off x="733525" y="4716818"/>
            <a:ext cx="7819603" cy="1569482"/>
            <a:chOff x="528527" y="4720508"/>
            <a:chExt cx="7819603" cy="1569482"/>
          </a:xfrm>
        </p:grpSpPr>
        <p:sp>
          <p:nvSpPr>
            <p:cNvPr id="52" name="矩形 51"/>
            <p:cNvSpPr/>
            <p:nvPr/>
          </p:nvSpPr>
          <p:spPr>
            <a:xfrm>
              <a:off x="2590800" y="5517232"/>
              <a:ext cx="901080" cy="432048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528527" y="4765374"/>
              <a:ext cx="7819602" cy="1488702"/>
            </a:xfrm>
            <a:prstGeom prst="rect">
              <a:avLst/>
            </a:prstGeom>
          </p:spPr>
        </p:pic>
        <p:sp>
          <p:nvSpPr>
            <p:cNvPr id="57" name="矩形 56"/>
            <p:cNvSpPr/>
            <p:nvPr/>
          </p:nvSpPr>
          <p:spPr>
            <a:xfrm>
              <a:off x="528528" y="4720508"/>
              <a:ext cx="7819602" cy="1569482"/>
            </a:xfrm>
            <a:prstGeom prst="rect">
              <a:avLst/>
            </a:prstGeom>
            <a:noFill/>
            <a:ln>
              <a:solidFill>
                <a:srgbClr val="99CCFF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5" name="直接箭头连接符 14"/>
          <p:cNvCxnSpPr/>
          <p:nvPr/>
        </p:nvCxnSpPr>
        <p:spPr>
          <a:xfrm flipV="1">
            <a:off x="5655384" y="2297846"/>
            <a:ext cx="544714" cy="915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6303210" y="2043719"/>
                <a:ext cx="6323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𝑑𝑒𝑙𝑖𝑣𝑒𝑟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210" y="2043719"/>
                <a:ext cx="632353" cy="215444"/>
              </a:xfrm>
              <a:prstGeom prst="rect">
                <a:avLst/>
              </a:prstGeom>
              <a:blipFill>
                <a:blip r:embed="rId41"/>
                <a:stretch>
                  <a:fillRect l="-6731" r="-3846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6222316" y="2336336"/>
                <a:ext cx="8261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2,1)</m:t>
                          </m:r>
                        </m:e>
                      </m:d>
                    </m:oMath>
                  </m:oMathPara>
                </a14:m>
                <a:endParaRPr lang="en-GB" altLang="zh-CN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i="1">
                          <a:latin typeface="Cambria Math" panose="02040503050406030204" pitchFamily="18" charset="0"/>
                        </a:rPr>
                        <m:t>{(</m:t>
                      </m:r>
                      <m:r>
                        <a:rPr lang="en-GB" altLang="zh-CN" sz="1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altLang="zh-CN" sz="1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altLang="zh-CN" sz="14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altLang="zh-CN" sz="1400" i="1">
                          <a:latin typeface="Cambria Math" panose="02040503050406030204" pitchFamily="18" charset="0"/>
                        </a:rPr>
                        <m:t>1,1)}</m:t>
                      </m:r>
                    </m:oMath>
                  </m:oMathPara>
                </a14:m>
                <a:endParaRPr lang="en-GB" altLang="zh-CN" sz="1400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16" y="2336336"/>
                <a:ext cx="826187" cy="430887"/>
              </a:xfrm>
              <a:prstGeom prst="rect">
                <a:avLst/>
              </a:prstGeom>
              <a:blipFill>
                <a:blip r:embed="rId42"/>
                <a:stretch>
                  <a:fillRect l="-6667" r="-7407" b="-16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/>
          <p:nvPr/>
        </p:nvCxnSpPr>
        <p:spPr>
          <a:xfrm>
            <a:off x="3075782" y="2280603"/>
            <a:ext cx="322639" cy="1837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3472883" y="3852837"/>
                <a:ext cx="6323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𝑑𝑒𝑙𝑖𝑣𝑒𝑟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883" y="3852837"/>
                <a:ext cx="632353" cy="215444"/>
              </a:xfrm>
              <a:prstGeom prst="rect">
                <a:avLst/>
              </a:prstGeom>
              <a:blipFill>
                <a:blip r:embed="rId41"/>
                <a:stretch>
                  <a:fillRect l="-6796" r="-4854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3381328" y="4136782"/>
                <a:ext cx="866712" cy="646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i="1">
                          <a:latin typeface="Cambria Math" panose="02040503050406030204" pitchFamily="18" charset="0"/>
                        </a:rPr>
                        <m:t>{(</m:t>
                      </m:r>
                      <m:r>
                        <a:rPr lang="en-GB" altLang="zh-CN" sz="1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altLang="zh-CN" sz="1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altLang="zh-CN" sz="14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altLang="zh-CN" sz="1400" i="1">
                          <a:latin typeface="Cambria Math" panose="02040503050406030204" pitchFamily="18" charset="0"/>
                        </a:rPr>
                        <m:t>1,1)}</m:t>
                      </m:r>
                    </m:oMath>
                  </m:oMathPara>
                </a14:m>
                <a:endParaRPr lang="en-GB" altLang="zh-CN" sz="14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altLang="zh-CN" sz="1400" dirty="0" smtClean="0">
                  <a:ea typeface="Cambria Math" panose="02040503050406030204" pitchFamily="18" charset="0"/>
                </a:endParaRPr>
              </a:p>
              <a:p>
                <a:endParaRPr lang="en-GB" altLang="zh-CN" sz="1400" b="0" dirty="0" smtClean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328" y="4136782"/>
                <a:ext cx="866712" cy="646331"/>
              </a:xfrm>
              <a:prstGeom prst="rect">
                <a:avLst/>
              </a:prstGeom>
              <a:blipFill>
                <a:blip r:embed="rId43"/>
                <a:stretch>
                  <a:fillRect l="-4225" t="-943" r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6489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Cambria" panose="02040503050406030204" charset="0"/>
                <a:cs typeface="Cambria" panose="02040503050406030204" charset="0"/>
              </a:rPr>
              <a:t>Add-Wins Set(State-based)</a:t>
            </a:r>
            <a:endParaRPr lang="zh-CN" altLang="en-US" sz="3200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14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555653"/>
            <a:ext cx="8229600" cy="4716000"/>
          </a:xfrm>
        </p:spPr>
        <p:txBody>
          <a:bodyPr/>
          <a:lstStyle/>
          <a:p>
            <a:endParaRPr lang="zh-CN" altLang="en-US" sz="2400" dirty="0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endParaRPr lang="zh-CN" altLang="en-US" sz="2400" dirty="0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1105787" y="3212976"/>
            <a:ext cx="72000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92" y="3001384"/>
            <a:ext cx="390580" cy="438211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2590800" y="5517232"/>
            <a:ext cx="901080" cy="432048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945600" y="2334401"/>
                <a:ext cx="78562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𝐴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en-GB" altLang="zh-CN" sz="1400" b="0" i="1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00" y="2334401"/>
                <a:ext cx="785621" cy="430887"/>
              </a:xfrm>
              <a:prstGeom prst="rect">
                <a:avLst/>
              </a:prstGeom>
              <a:blipFill>
                <a:blip r:embed="rId25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1072652" y="3281416"/>
                <a:ext cx="785621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GB" altLang="zh-CN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GB" altLang="zh-CN" sz="1400" b="0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52" y="3281416"/>
                <a:ext cx="785621" cy="707886"/>
              </a:xfrm>
              <a:prstGeom prst="rect">
                <a:avLst/>
              </a:prstGeom>
              <a:blipFill>
                <a:blip r:embed="rId26"/>
                <a:stretch>
                  <a:fillRect l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/>
          <p:cNvCxnSpPr/>
          <p:nvPr/>
        </p:nvCxnSpPr>
        <p:spPr>
          <a:xfrm>
            <a:off x="1121174" y="4093185"/>
            <a:ext cx="720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2072" y="3859282"/>
            <a:ext cx="371527" cy="4953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2053404" y="2956239"/>
                <a:ext cx="6143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en-GB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404" y="2956239"/>
                <a:ext cx="614399" cy="215444"/>
              </a:xfrm>
              <a:prstGeom prst="rect">
                <a:avLst/>
              </a:prstGeom>
              <a:blipFill>
                <a:blip r:embed="rId28"/>
                <a:stretch>
                  <a:fillRect l="-5941" r="-7921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2023798" y="3267597"/>
                <a:ext cx="8273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2,1)</m:t>
                          </m:r>
                        </m:e>
                      </m:d>
                    </m:oMath>
                  </m:oMathPara>
                </a14:m>
                <a:endParaRPr lang="en-GB" altLang="zh-CN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GB" altLang="zh-CN" sz="1400" b="0" dirty="0" smtClean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798" y="3267597"/>
                <a:ext cx="827342" cy="430887"/>
              </a:xfrm>
              <a:prstGeom prst="rect">
                <a:avLst/>
              </a:prstGeom>
              <a:blipFill>
                <a:blip r:embed="rId29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/>
          <p:nvPr/>
        </p:nvCxnSpPr>
        <p:spPr>
          <a:xfrm>
            <a:off x="3075782" y="2301701"/>
            <a:ext cx="414197" cy="918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3635896" y="2956239"/>
                <a:ext cx="6323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𝑑𝑒𝑙𝑖𝑣𝑒𝑟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2956239"/>
                <a:ext cx="632353" cy="215444"/>
              </a:xfrm>
              <a:prstGeom prst="rect">
                <a:avLst/>
              </a:prstGeom>
              <a:blipFill>
                <a:blip r:embed="rId30"/>
                <a:stretch>
                  <a:fillRect l="-5769" r="-4808"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3489979" y="3269146"/>
                <a:ext cx="15343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altLang="zh-CN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altLang="zh-CN" sz="1400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, (</m:t>
                          </m:r>
                          <m:r>
                            <a:rPr lang="en-GB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2,1)</m:t>
                          </m:r>
                        </m:e>
                      </m:d>
                    </m:oMath>
                  </m:oMathPara>
                </a14:m>
                <a:endParaRPr lang="en-GB" altLang="zh-CN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GB" altLang="zh-CN" sz="1400" b="0" dirty="0" smtClean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979" y="3269146"/>
                <a:ext cx="1534330" cy="430887"/>
              </a:xfrm>
              <a:prstGeom prst="rect">
                <a:avLst/>
              </a:prstGeom>
              <a:blipFill>
                <a:blip r:embed="rId31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>
            <a:off x="1075807" y="2280603"/>
            <a:ext cx="720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52092" y="2042445"/>
            <a:ext cx="390580" cy="476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053405" y="2012398"/>
                <a:ext cx="6143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405" y="2012398"/>
                <a:ext cx="614399" cy="215444"/>
              </a:xfrm>
              <a:prstGeom prst="rect">
                <a:avLst/>
              </a:prstGeom>
              <a:blipFill>
                <a:blip r:embed="rId17"/>
                <a:stretch>
                  <a:fillRect l="-5941" r="-7921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016881" y="2309897"/>
                <a:ext cx="8273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1,1)</m:t>
                          </m:r>
                        </m:e>
                      </m:d>
                    </m:oMath>
                  </m:oMathPara>
                </a14:m>
                <a:endParaRPr lang="en-GB" altLang="zh-CN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GB" altLang="zh-CN" sz="1400" b="0" dirty="0" smtClean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881" y="2309897"/>
                <a:ext cx="827342" cy="430887"/>
              </a:xfrm>
              <a:prstGeom prst="rect">
                <a:avLst/>
              </a:prstGeom>
              <a:blipFill>
                <a:blip r:embed="rId33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180765" y="2013218"/>
                <a:ext cx="43531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𝑠𝑒𝑛𝑑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765" y="2013218"/>
                <a:ext cx="435312" cy="215444"/>
              </a:xfrm>
              <a:prstGeom prst="rect">
                <a:avLst/>
              </a:prstGeom>
              <a:blipFill>
                <a:blip r:embed="rId34"/>
                <a:stretch>
                  <a:fillRect l="-9859" r="-5634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4213714" y="2012398"/>
                <a:ext cx="6294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𝑟𝑒𝑚</m:t>
                      </m:r>
                      <m:r>
                        <a:rPr lang="en-GB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714" y="2012398"/>
                <a:ext cx="629403" cy="215444"/>
              </a:xfrm>
              <a:prstGeom prst="rect">
                <a:avLst/>
              </a:prstGeom>
              <a:blipFill>
                <a:blip r:embed="rId35"/>
                <a:stretch>
                  <a:fillRect l="-2913" r="-9709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4162093" y="2312434"/>
                <a:ext cx="8261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GB" altLang="zh-CN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{(</m:t>
                      </m:r>
                      <m:r>
                        <a:rPr lang="en-GB" altLang="zh-CN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1,1)}</m:t>
                      </m:r>
                    </m:oMath>
                  </m:oMathPara>
                </a14:m>
                <a:endParaRPr lang="en-GB" altLang="zh-CN" sz="1400" b="0" dirty="0" smtClean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93" y="2312434"/>
                <a:ext cx="826187" cy="430887"/>
              </a:xfrm>
              <a:prstGeom prst="rect">
                <a:avLst/>
              </a:prstGeom>
              <a:blipFill>
                <a:blip r:embed="rId36"/>
                <a:stretch>
                  <a:fillRect l="-6667" r="-7407" b="-16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1072652" y="4153670"/>
                <a:ext cx="785621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GB" altLang="zh-CN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GB" altLang="zh-CN" sz="1400" b="0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52" y="4153670"/>
                <a:ext cx="785621" cy="707886"/>
              </a:xfrm>
              <a:prstGeom prst="rect">
                <a:avLst/>
              </a:prstGeom>
              <a:blipFill>
                <a:blip r:embed="rId37"/>
                <a:stretch>
                  <a:fillRect l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/>
          <p:cNvCxnSpPr/>
          <p:nvPr/>
        </p:nvCxnSpPr>
        <p:spPr>
          <a:xfrm>
            <a:off x="5662956" y="3224374"/>
            <a:ext cx="487719" cy="868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5220072" y="2969552"/>
                <a:ext cx="43531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𝑠𝑒𝑛𝑑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2969552"/>
                <a:ext cx="435312" cy="215444"/>
              </a:xfrm>
              <a:prstGeom prst="rect">
                <a:avLst/>
              </a:prstGeom>
              <a:blipFill>
                <a:blip r:embed="rId38"/>
                <a:stretch>
                  <a:fillRect l="-8333" r="-5556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6237023" y="3863652"/>
                <a:ext cx="6323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𝑑𝑒𝑙𝑖𝑣𝑒𝑟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023" y="3863652"/>
                <a:ext cx="632353" cy="215444"/>
              </a:xfrm>
              <a:prstGeom prst="rect">
                <a:avLst/>
              </a:prstGeom>
              <a:blipFill>
                <a:blip r:embed="rId30"/>
                <a:stretch>
                  <a:fillRect l="-5769" r="-4808"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5953840" y="4153670"/>
                <a:ext cx="15343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altLang="zh-CN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altLang="zh-CN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altLang="zh-CN" sz="1400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2,1)</m:t>
                          </m:r>
                        </m:e>
                      </m:d>
                    </m:oMath>
                  </m:oMathPara>
                </a14:m>
                <a:endParaRPr lang="en-GB" altLang="zh-CN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GB" altLang="zh-CN" sz="1400" b="0" dirty="0" smtClean="0"/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840" y="4153670"/>
                <a:ext cx="1534331" cy="430887"/>
              </a:xfrm>
              <a:prstGeom prst="rect">
                <a:avLst/>
              </a:prstGeom>
              <a:blipFill>
                <a:blip r:embed="rId39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组合 45"/>
          <p:cNvGrpSpPr/>
          <p:nvPr/>
        </p:nvGrpSpPr>
        <p:grpSpPr>
          <a:xfrm>
            <a:off x="733525" y="4716818"/>
            <a:ext cx="7819603" cy="1569482"/>
            <a:chOff x="528527" y="4720508"/>
            <a:chExt cx="7819603" cy="1569482"/>
          </a:xfrm>
        </p:grpSpPr>
        <p:sp>
          <p:nvSpPr>
            <p:cNvPr id="52" name="矩形 51"/>
            <p:cNvSpPr/>
            <p:nvPr/>
          </p:nvSpPr>
          <p:spPr>
            <a:xfrm>
              <a:off x="2590800" y="5517232"/>
              <a:ext cx="901080" cy="432048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528527" y="4765374"/>
              <a:ext cx="7819602" cy="1488702"/>
            </a:xfrm>
            <a:prstGeom prst="rect">
              <a:avLst/>
            </a:prstGeom>
          </p:spPr>
        </p:pic>
        <p:sp>
          <p:nvSpPr>
            <p:cNvPr id="57" name="矩形 56"/>
            <p:cNvSpPr/>
            <p:nvPr/>
          </p:nvSpPr>
          <p:spPr>
            <a:xfrm>
              <a:off x="528528" y="4720508"/>
              <a:ext cx="7819602" cy="1569482"/>
            </a:xfrm>
            <a:prstGeom prst="rect">
              <a:avLst/>
            </a:prstGeom>
            <a:noFill/>
            <a:ln>
              <a:solidFill>
                <a:srgbClr val="99CCFF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5" name="直接箭头连接符 14"/>
          <p:cNvCxnSpPr/>
          <p:nvPr/>
        </p:nvCxnSpPr>
        <p:spPr>
          <a:xfrm flipV="1">
            <a:off x="5655384" y="2297846"/>
            <a:ext cx="544714" cy="915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6303210" y="2043719"/>
                <a:ext cx="6323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𝑑𝑒𝑙𝑖𝑣𝑒𝑟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210" y="2043719"/>
                <a:ext cx="632353" cy="215444"/>
              </a:xfrm>
              <a:prstGeom prst="rect">
                <a:avLst/>
              </a:prstGeom>
              <a:blipFill>
                <a:blip r:embed="rId41"/>
                <a:stretch>
                  <a:fillRect l="-6731" r="-3846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6222316" y="2336336"/>
                <a:ext cx="8261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2,1)</m:t>
                          </m:r>
                        </m:e>
                      </m:d>
                    </m:oMath>
                  </m:oMathPara>
                </a14:m>
                <a:endParaRPr lang="en-GB" altLang="zh-CN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i="1">
                          <a:latin typeface="Cambria Math" panose="02040503050406030204" pitchFamily="18" charset="0"/>
                        </a:rPr>
                        <m:t>{(</m:t>
                      </m:r>
                      <m:r>
                        <a:rPr lang="en-GB" altLang="zh-CN" sz="1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altLang="zh-CN" sz="1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altLang="zh-CN" sz="14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altLang="zh-CN" sz="1400" i="1">
                          <a:latin typeface="Cambria Math" panose="02040503050406030204" pitchFamily="18" charset="0"/>
                        </a:rPr>
                        <m:t>1,1)}</m:t>
                      </m:r>
                    </m:oMath>
                  </m:oMathPara>
                </a14:m>
                <a:endParaRPr lang="en-GB" altLang="zh-CN" sz="1400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16" y="2336336"/>
                <a:ext cx="826187" cy="430887"/>
              </a:xfrm>
              <a:prstGeom prst="rect">
                <a:avLst/>
              </a:prstGeom>
              <a:blipFill>
                <a:blip r:embed="rId42"/>
                <a:stretch>
                  <a:fillRect l="-6667" r="-7407" b="-16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/>
          <p:cNvSpPr txBox="1"/>
          <p:nvPr/>
        </p:nvSpPr>
        <p:spPr>
          <a:xfrm>
            <a:off x="7453937" y="1687427"/>
            <a:ext cx="311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添加操作胜出！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377783" y="1702069"/>
                <a:ext cx="1131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𝑟𝑒𝑎𝑑</m:t>
                      </m:r>
                      <m:r>
                        <a:rPr lang="en-GB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:{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GB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783" y="1702069"/>
                <a:ext cx="1131335" cy="369332"/>
              </a:xfrm>
              <a:prstGeom prst="rect">
                <a:avLst/>
              </a:prstGeom>
              <a:blipFill>
                <a:blip r:embed="rId4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/>
          <p:nvPr/>
        </p:nvCxnSpPr>
        <p:spPr>
          <a:xfrm>
            <a:off x="3075782" y="2280603"/>
            <a:ext cx="322639" cy="1837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3472883" y="3852837"/>
                <a:ext cx="6323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𝑑𝑒𝑙𝑖𝑣𝑒𝑟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883" y="3852837"/>
                <a:ext cx="632353" cy="215444"/>
              </a:xfrm>
              <a:prstGeom prst="rect">
                <a:avLst/>
              </a:prstGeom>
              <a:blipFill>
                <a:blip r:embed="rId41"/>
                <a:stretch>
                  <a:fillRect l="-6796" r="-4854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3381328" y="4136782"/>
                <a:ext cx="866712" cy="646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i="1">
                          <a:latin typeface="Cambria Math" panose="02040503050406030204" pitchFamily="18" charset="0"/>
                        </a:rPr>
                        <m:t>{(</m:t>
                      </m:r>
                      <m:r>
                        <a:rPr lang="en-GB" altLang="zh-CN" sz="1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altLang="zh-CN" sz="1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altLang="zh-CN" sz="14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altLang="zh-CN" sz="1400" i="1">
                          <a:latin typeface="Cambria Math" panose="02040503050406030204" pitchFamily="18" charset="0"/>
                        </a:rPr>
                        <m:t>1,1)}</m:t>
                      </m:r>
                    </m:oMath>
                  </m:oMathPara>
                </a14:m>
                <a:endParaRPr lang="en-GB" altLang="zh-CN" sz="14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altLang="zh-CN" sz="1400" dirty="0" smtClean="0">
                  <a:ea typeface="Cambria Math" panose="02040503050406030204" pitchFamily="18" charset="0"/>
                </a:endParaRPr>
              </a:p>
              <a:p>
                <a:endParaRPr lang="en-GB" altLang="zh-CN" sz="1400" b="0" dirty="0" smtClean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328" y="4136782"/>
                <a:ext cx="866712" cy="646331"/>
              </a:xfrm>
              <a:prstGeom prst="rect">
                <a:avLst/>
              </a:prstGeom>
              <a:blipFill>
                <a:blip r:embed="rId44"/>
                <a:stretch>
                  <a:fillRect l="-4225" t="-943" r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/>
          <p:cNvCxnSpPr>
            <a:stCxn id="24" idx="3"/>
            <a:endCxn id="37" idx="1"/>
          </p:cNvCxnSpPr>
          <p:nvPr/>
        </p:nvCxnSpPr>
        <p:spPr>
          <a:xfrm flipV="1">
            <a:off x="2667803" y="2120120"/>
            <a:ext cx="1545911" cy="943841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8861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验证的必要性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7848" y="1695806"/>
            <a:ext cx="5170248" cy="3615794"/>
          </a:xfrm>
          <a:prstGeom prst="rect">
            <a:avLst/>
          </a:prstGeom>
        </p:spPr>
      </p:pic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15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55246" y="2468433"/>
            <a:ext cx="4073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协议复杂而精巧</a:t>
            </a:r>
            <a:endParaRPr lang="en-US" altLang="zh-CN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难于理解</a:t>
            </a:r>
            <a:r>
              <a:rPr lang="zh-CN" altLang="en-US" b="1" dirty="0"/>
              <a:t>、</a:t>
            </a:r>
            <a:r>
              <a:rPr lang="zh-CN" altLang="en-US" b="1" dirty="0" smtClean="0"/>
              <a:t>易于出错</a:t>
            </a:r>
            <a:endParaRPr lang="en-US" altLang="zh-CN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对于网络有要求</a:t>
            </a:r>
            <a:endParaRPr lang="en-US" altLang="zh-CN" b="1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1923728" y="5405102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基于状态的</a:t>
            </a:r>
            <a:r>
              <a:rPr lang="en-US" altLang="zh-CN" dirty="0" err="1" smtClean="0"/>
              <a:t>AWSet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854456" y="5867936"/>
            <a:ext cx="311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难以</a:t>
            </a:r>
            <a:r>
              <a:rPr lang="zh-CN" altLang="en-US" b="1" dirty="0" smtClean="0">
                <a:solidFill>
                  <a:srgbClr val="FF0000"/>
                </a:solidFill>
              </a:rPr>
              <a:t>判断协议的正确性</a:t>
            </a:r>
            <a:r>
              <a:rPr lang="zh-CN" altLang="en-US" dirty="0" smtClean="0">
                <a:solidFill>
                  <a:srgbClr val="FF0000"/>
                </a:solidFill>
              </a:rPr>
              <a:t>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7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16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2505075"/>
          </a:xfrm>
        </p:spPr>
        <p:txBody>
          <a:bodyPr/>
          <a:lstStyle/>
          <a:p>
            <a:pPr algn="ctr"/>
            <a:r>
              <a:rPr lang="zh-CN" altLang="en-US" dirty="0" smtClean="0"/>
              <a:t>第二部分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3200" dirty="0">
                <a:solidFill>
                  <a:schemeClr val="tx1"/>
                </a:solidFill>
              </a:rPr>
              <a:t>描述与</a:t>
            </a:r>
            <a:r>
              <a:rPr lang="zh-CN" altLang="en-US" sz="3200" dirty="0" smtClean="0">
                <a:solidFill>
                  <a:schemeClr val="tx1"/>
                </a:solidFill>
              </a:rPr>
              <a:t>验证框架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738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mbria" panose="02040503050406030204" charset="0"/>
                <a:cs typeface="Cambria" panose="02040503050406030204" charset="0"/>
              </a:rPr>
              <a:t>框架</a:t>
            </a:r>
            <a:r>
              <a:rPr lang="zh-CN" altLang="en-US" dirty="0" smtClean="0">
                <a:latin typeface="Cambria" panose="02040503050406030204" charset="0"/>
                <a:cs typeface="Cambria" panose="02040503050406030204" charset="0"/>
              </a:rPr>
              <a:t>内容</a:t>
            </a:r>
            <a:endParaRPr lang="zh-CN" altLang="en-US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17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27" y="1958380"/>
            <a:ext cx="4045159" cy="303386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17506" y="5386067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CRDT</a:t>
            </a:r>
            <a:r>
              <a:rPr lang="zh-CN" altLang="en-US" dirty="0"/>
              <a:t>协议描述与验证框架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57200" y="2560773"/>
            <a:ext cx="3287351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zh-CN" dirty="0" smtClean="0"/>
              <a:t>提出</a:t>
            </a:r>
            <a:r>
              <a:rPr lang="zh-CN" altLang="zh-CN" dirty="0"/>
              <a:t>了一个可复用的、模块化的</a:t>
            </a:r>
            <a:r>
              <a:rPr lang="en-US" altLang="zh-CN" dirty="0"/>
              <a:t>CRDT</a:t>
            </a:r>
            <a:r>
              <a:rPr lang="zh-CN" altLang="zh-CN" dirty="0"/>
              <a:t>协议描述与验证</a:t>
            </a:r>
            <a:r>
              <a:rPr lang="zh-CN" altLang="zh-CN" dirty="0" smtClean="0"/>
              <a:t>框架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      </a:t>
            </a:r>
            <a:r>
              <a:rPr lang="zh-CN" altLang="zh-CN" dirty="0" smtClean="0"/>
              <a:t>我们</a:t>
            </a:r>
            <a:r>
              <a:rPr lang="zh-CN" altLang="zh-CN" dirty="0"/>
              <a:t>使用</a:t>
            </a:r>
            <a:r>
              <a:rPr lang="en-US" altLang="zh-CN" dirty="0"/>
              <a:t>TLA+</a:t>
            </a:r>
            <a:r>
              <a:rPr lang="zh-CN" altLang="zh-CN" dirty="0"/>
              <a:t>实现了该</a:t>
            </a:r>
            <a:r>
              <a:rPr lang="zh-CN" altLang="zh-CN" dirty="0" smtClean="0"/>
              <a:t>框架</a:t>
            </a:r>
            <a:r>
              <a:rPr lang="zh-CN" altLang="en-US" dirty="0"/>
              <a:t>并且</a:t>
            </a:r>
            <a:r>
              <a:rPr lang="zh-CN" altLang="zh-CN" dirty="0" smtClean="0"/>
              <a:t>使用</a:t>
            </a:r>
            <a:r>
              <a:rPr lang="en-US" altLang="zh-CN" dirty="0"/>
              <a:t>TLC</a:t>
            </a:r>
            <a:r>
              <a:rPr lang="zh-CN" altLang="zh-CN" dirty="0"/>
              <a:t>验证</a:t>
            </a:r>
            <a:r>
              <a:rPr lang="en-US" altLang="zh-CN" dirty="0"/>
              <a:t>CRDT</a:t>
            </a:r>
            <a:r>
              <a:rPr lang="zh-CN" altLang="zh-CN" dirty="0"/>
              <a:t>协议的</a:t>
            </a:r>
            <a:r>
              <a:rPr lang="zh-CN" altLang="zh-CN" dirty="0" smtClean="0"/>
              <a:t>正确性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034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>
                <a:latin typeface="Cambria" panose="02040503050406030204" charset="0"/>
                <a:cs typeface="Cambria" panose="02040503050406030204" charset="0"/>
              </a:rPr>
              <a:t>现有对于</a:t>
            </a:r>
            <a:r>
              <a:rPr lang="en-US" altLang="zh-CN" sz="3200" dirty="0" smtClean="0">
                <a:latin typeface="Cambria" panose="02040503050406030204" charset="0"/>
                <a:cs typeface="Cambria" panose="02040503050406030204" charset="0"/>
              </a:rPr>
              <a:t>CRDT</a:t>
            </a:r>
            <a:r>
              <a:rPr lang="zh-CN" altLang="en-US" sz="3200" dirty="0">
                <a:latin typeface="Cambria" panose="02040503050406030204" charset="0"/>
                <a:cs typeface="Cambria" panose="02040503050406030204" charset="0"/>
              </a:rPr>
              <a:t>协议</a:t>
            </a:r>
            <a:r>
              <a:rPr lang="zh-CN" altLang="en-US" sz="3200" dirty="0" smtClean="0">
                <a:latin typeface="Cambria" panose="02040503050406030204" charset="0"/>
                <a:cs typeface="Cambria" panose="02040503050406030204" charset="0"/>
              </a:rPr>
              <a:t>正确性的形式化证明</a:t>
            </a:r>
            <a:endParaRPr lang="zh-CN" altLang="en-US" sz="3200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18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52" y="2087720"/>
            <a:ext cx="1890026" cy="155207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99437" y="1507622"/>
            <a:ext cx="5958408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Gomes V B,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Kleppmann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 M, Mulligan D P, et al</a:t>
            </a:r>
            <a:r>
              <a:rPr lang="en-US" altLang="zh-CN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. </a:t>
            </a:r>
            <a:r>
              <a:rPr lang="en-US" altLang="zh-CN" b="1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Verifying strong eventual consistency in distributed systems</a:t>
            </a:r>
            <a:r>
              <a:rPr lang="en-US" altLang="zh-CN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. 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OOPSLA’17. </a:t>
            </a:r>
          </a:p>
        </p:txBody>
      </p:sp>
      <p:sp>
        <p:nvSpPr>
          <p:cNvPr id="9" name="矩形 8"/>
          <p:cNvSpPr/>
          <p:nvPr/>
        </p:nvSpPr>
        <p:spPr>
          <a:xfrm>
            <a:off x="3040596" y="2498584"/>
            <a:ext cx="595840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zh-CN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kern="100" dirty="0" smtClean="0">
                <a:latin typeface="Times New Roman" panose="02020603050405020304" pitchFamily="18" charset="0"/>
                <a:ea typeface="SFRM1200"/>
              </a:rPr>
              <a:t>Isabelle/HOL</a:t>
            </a:r>
            <a:r>
              <a:rPr lang="zh-CN" altLang="zh-CN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定理证明器验证了一系列基于操作的</a:t>
            </a:r>
            <a:r>
              <a:rPr lang="en-US" altLang="zh-CN" kern="100" dirty="0" smtClean="0">
                <a:latin typeface="Times New Roman" panose="02020603050405020304" pitchFamily="18" charset="0"/>
                <a:ea typeface="SFRM1200"/>
              </a:rPr>
              <a:t>CRDT</a:t>
            </a:r>
            <a:r>
              <a:rPr lang="zh-CN" altLang="zh-CN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协议的正确性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044711" y="4168957"/>
            <a:ext cx="5954293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kern="100" dirty="0">
                <a:latin typeface="Times New Roman" panose="02020603050405020304" pitchFamily="18" charset="0"/>
                <a:ea typeface="SFRM1200"/>
              </a:rPr>
              <a:t>Isabelle/HOL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定理证明器验证了一系列基于状态的</a:t>
            </a:r>
            <a:r>
              <a:rPr lang="en-US" altLang="zh-CN" kern="100" dirty="0">
                <a:latin typeface="Times New Roman" panose="02020603050405020304" pitchFamily="18" charset="0"/>
                <a:ea typeface="SFRM1200"/>
              </a:rPr>
              <a:t>CRDT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协议的正确性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045549" y="3360468"/>
            <a:ext cx="6641251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Zeller P,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Bieniusa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 A,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Poetzschheffter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 A, et al. </a:t>
            </a:r>
            <a:r>
              <a:rPr lang="en-US" altLang="zh-CN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Formal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 </a:t>
            </a:r>
            <a:r>
              <a:rPr lang="en-US" altLang="zh-CN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Specification and Verification of CRDTs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. FORTE’14.</a:t>
            </a:r>
          </a:p>
        </p:txBody>
      </p:sp>
      <p:sp>
        <p:nvSpPr>
          <p:cNvPr id="15" name="矩形 14"/>
          <p:cNvSpPr/>
          <p:nvPr/>
        </p:nvSpPr>
        <p:spPr>
          <a:xfrm>
            <a:off x="1858015" y="5030841"/>
            <a:ext cx="6641251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buSzPts val="750"/>
              <a:tabLst>
                <a:tab pos="265430" algn="l"/>
              </a:tabLst>
            </a:pP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Nagar K,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Jagannathan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 S</a:t>
            </a:r>
            <a:r>
              <a:rPr lang="en-US" altLang="zh-CN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. </a:t>
            </a:r>
            <a:r>
              <a:rPr lang="en-US" altLang="zh-CN" b="1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Automated </a:t>
            </a:r>
            <a:r>
              <a:rPr lang="en-US" altLang="zh-CN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Parameterized Verification of </a:t>
            </a:r>
            <a:r>
              <a:rPr lang="en-US" altLang="zh-CN" b="1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CRDTs</a:t>
            </a:r>
            <a:r>
              <a:rPr lang="en-US" altLang="zh-CN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 .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CAV</a:t>
            </a:r>
            <a:r>
              <a:rPr lang="zh-CN" altLang="en-US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‘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19</a:t>
            </a:r>
            <a:endParaRPr lang="zh-CN" altLang="zh-CN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044711" y="5774158"/>
            <a:ext cx="5954293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zh-CN" dirty="0"/>
              <a:t>考虑基于操作的</a:t>
            </a:r>
            <a:r>
              <a:rPr lang="en-US" altLang="zh-CN" dirty="0"/>
              <a:t>CRDT</a:t>
            </a:r>
            <a:r>
              <a:rPr lang="zh-CN" altLang="zh-CN" dirty="0"/>
              <a:t>协议的自动验证</a:t>
            </a:r>
            <a:r>
              <a:rPr lang="zh-CN" altLang="zh-CN" dirty="0" smtClean="0"/>
              <a:t>问题</a:t>
            </a:r>
            <a:r>
              <a:rPr lang="en-US" altLang="zh-CN" dirty="0" smtClean="0"/>
              <a:t>,</a:t>
            </a:r>
            <a:r>
              <a:rPr lang="zh-CN" altLang="zh-CN" dirty="0" smtClean="0"/>
              <a:t>提出</a:t>
            </a:r>
            <a:r>
              <a:rPr lang="zh-CN" altLang="zh-CN" dirty="0"/>
              <a:t>了以一致性模型为参数的强最终一致性证明</a:t>
            </a:r>
            <a:r>
              <a:rPr lang="zh-CN" altLang="zh-CN" dirty="0" smtClean="0"/>
              <a:t>规则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81638" y="4119229"/>
            <a:ext cx="1979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定理证明</a:t>
            </a:r>
            <a:r>
              <a:rPr lang="zh-CN" altLang="en-US" sz="2400" dirty="0" smtClean="0">
                <a:solidFill>
                  <a:srgbClr val="FF0000"/>
                </a:solidFill>
              </a:rPr>
              <a:t>√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 smtClean="0"/>
              <a:t>模型检验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439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19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385" y="1456861"/>
            <a:ext cx="8229600" cy="4589222"/>
          </a:xfrm>
        </p:spPr>
        <p:txBody>
          <a:bodyPr/>
          <a:lstStyle/>
          <a:p>
            <a:r>
              <a:rPr lang="zh-CN" altLang="en-US" sz="2000" dirty="0" smtClean="0">
                <a:latin typeface="+mn-ea"/>
                <a:ea typeface="+mn-ea"/>
                <a:cs typeface="Cambria" panose="02040503050406030204" charset="0"/>
              </a:rPr>
              <a:t>易于上手，具有较强的拓展性</a:t>
            </a:r>
            <a:endParaRPr lang="en-US" altLang="zh-CN" sz="2000" dirty="0" smtClean="0">
              <a:latin typeface="+mn-ea"/>
              <a:ea typeface="+mn-ea"/>
              <a:cs typeface="Cambria" panose="02040503050406030204" charset="0"/>
            </a:endParaRPr>
          </a:p>
          <a:p>
            <a:r>
              <a:rPr lang="zh-CN" altLang="en-US" sz="2000" dirty="0">
                <a:latin typeface="+mn-ea"/>
                <a:ea typeface="+mn-ea"/>
                <a:cs typeface="Cambria" panose="02040503050406030204" charset="0"/>
              </a:rPr>
              <a:t>足够</a:t>
            </a:r>
            <a:r>
              <a:rPr lang="zh-CN" altLang="en-US" sz="2000" dirty="0" smtClean="0">
                <a:latin typeface="+mn-ea"/>
                <a:ea typeface="+mn-ea"/>
                <a:cs typeface="Cambria" panose="02040503050406030204" charset="0"/>
              </a:rPr>
              <a:t>大的规模即可提供充分的可靠性保障</a:t>
            </a:r>
            <a:endParaRPr lang="en-US" altLang="zh-CN" sz="1400" dirty="0">
              <a:latin typeface="+mn-ea"/>
              <a:ea typeface="+mn-ea"/>
              <a:cs typeface="Cambria" panose="02040503050406030204" charset="0"/>
            </a:endParaRPr>
          </a:p>
          <a:p>
            <a:pPr lvl="1"/>
            <a:r>
              <a:rPr lang="zh-CN" altLang="zh-CN" sz="1600" dirty="0">
                <a:latin typeface="+mn-ea"/>
              </a:rPr>
              <a:t>经验表明</a:t>
            </a:r>
            <a:r>
              <a:rPr lang="en-US" altLang="zh-CN" sz="1600" dirty="0">
                <a:latin typeface="+mn-ea"/>
              </a:rPr>
              <a:t>,</a:t>
            </a:r>
            <a:r>
              <a:rPr lang="zh-CN" altLang="zh-CN" sz="1600" dirty="0">
                <a:latin typeface="+mn-ea"/>
              </a:rPr>
              <a:t>大多数错误在小规模分布式系统中就可以检测</a:t>
            </a:r>
            <a:r>
              <a:rPr lang="zh-CN" altLang="zh-CN" sz="1600" dirty="0" smtClean="0">
                <a:latin typeface="+mn-ea"/>
              </a:rPr>
              <a:t>出来</a:t>
            </a:r>
            <a:r>
              <a:rPr lang="en-US" altLang="zh-CN" sz="1600" baseline="30000" dirty="0" smtClean="0">
                <a:latin typeface="+mn-ea"/>
              </a:rPr>
              <a:t>[1]</a:t>
            </a:r>
            <a:endParaRPr lang="zh-CN" altLang="en-US" sz="1600" baseline="30000" dirty="0">
              <a:latin typeface="+mn-ea"/>
              <a:cs typeface="Cambria" panose="02040503050406030204" charset="0"/>
            </a:endParaRPr>
          </a:p>
          <a:p>
            <a:pPr lvl="1"/>
            <a:endParaRPr lang="en-US" altLang="zh-CN" sz="1400" dirty="0" smtClean="0">
              <a:latin typeface="+mn-ea"/>
              <a:ea typeface="+mn-ea"/>
              <a:cs typeface="Cambria" panose="02040503050406030204" charset="0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zh-CN" altLang="en-US" dirty="0" smtClean="0">
                <a:latin typeface="Cambria" panose="02040503050406030204" pitchFamily="18" charset="0"/>
                <a:cs typeface="Cambria" panose="02040503050406030204" charset="0"/>
              </a:rPr>
              <a:t>使用模型检验</a:t>
            </a:r>
            <a:endParaRPr lang="zh-CN" altLang="en-US" dirty="0">
              <a:latin typeface="Cambria" panose="02040503050406030204" pitchFamily="18" charset="0"/>
              <a:cs typeface="Cambria" panose="020405030504060302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20011" y="2965704"/>
            <a:ext cx="354553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使用</a:t>
            </a:r>
            <a:r>
              <a:rPr lang="en-US" altLang="zh-CN" sz="32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TLA+</a:t>
            </a:r>
            <a:endParaRPr lang="zh-CN" alt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53200" y="495933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由</a:t>
            </a:r>
            <a:r>
              <a:rPr lang="en-US" altLang="zh-CN" b="1" dirty="0" err="1" smtClean="0"/>
              <a:t>Lamport</a:t>
            </a:r>
            <a:r>
              <a:rPr lang="zh-CN" altLang="en-US" b="1" dirty="0" smtClean="0"/>
              <a:t>开发</a:t>
            </a:r>
            <a:endParaRPr lang="zh-CN" altLang="en-US" b="1" dirty="0"/>
          </a:p>
        </p:txBody>
      </p:sp>
      <p:sp>
        <p:nvSpPr>
          <p:cNvPr id="25" name="文本框 24"/>
          <p:cNvSpPr txBox="1"/>
          <p:nvPr/>
        </p:nvSpPr>
        <p:spPr>
          <a:xfrm>
            <a:off x="2928488" y="3947716"/>
            <a:ext cx="319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非常适合描述分布式协议</a:t>
            </a:r>
            <a:r>
              <a:rPr lang="zh-CN" altLang="en-US" b="1" dirty="0"/>
              <a:t>！</a:t>
            </a:r>
          </a:p>
        </p:txBody>
      </p:sp>
      <p:pic>
        <p:nvPicPr>
          <p:cNvPr id="12" name="Picture 2" descr="Image result for tlapl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11" y="3647612"/>
            <a:ext cx="1771650" cy="117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lampo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793788"/>
            <a:ext cx="157162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61049" y="6076874"/>
            <a:ext cx="8424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400" dirty="0" smtClean="0">
                <a:latin typeface="Cambria" panose="02040503050406030204" pitchFamily="18" charset="0"/>
                <a:ea typeface="Cambria" panose="02040503050406030204" pitchFamily="18" charset="0"/>
              </a:rPr>
              <a:t>[1] Yuan </a:t>
            </a:r>
            <a:r>
              <a:rPr lang="en-US" altLang="zh-CN" sz="1400" dirty="0">
                <a:latin typeface="Cambria" panose="02040503050406030204" pitchFamily="18" charset="0"/>
                <a:ea typeface="Cambria" panose="02040503050406030204" pitchFamily="18" charset="0"/>
              </a:rPr>
              <a:t>D, Luo Y, Zhuang X, et al. Simple testing can prevent most critical failures: an analysis of production failures in distributed data-intensive systems. Proceedings of the 11th USENIX conference on Operating Systems Design and Implementation. 2014: 249-265. </a:t>
            </a:r>
            <a:endParaRPr lang="zh-CN" altLang="zh-CN" sz="1400" dirty="0">
              <a:latin typeface="Cambria" panose="02040503050406030204" pitchFamily="18" charset="0"/>
            </a:endParaRP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272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</a:rPr>
              <a:t>CRDT</a:t>
            </a:r>
            <a:r>
              <a:rPr lang="zh-CN" alt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</a:rPr>
              <a:t>协议的</a:t>
            </a:r>
            <a:r>
              <a:rPr lang="en-US" altLang="zh-CN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</a:rPr>
              <a:t>TLA+</a:t>
            </a:r>
            <a:r>
              <a:rPr lang="zh-CN" altLang="en-US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</a:rPr>
              <a:t>描述与验证</a:t>
            </a:r>
            <a:endParaRPr lang="zh-CN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2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FEA05FCD-87CD-EE48-BAAE-73CBA5F68203}"/>
              </a:ext>
            </a:extLst>
          </p:cNvPr>
          <p:cNvGrpSpPr>
            <a:grpSpLocks/>
          </p:cNvGrpSpPr>
          <p:nvPr/>
        </p:nvGrpSpPr>
        <p:grpSpPr bwMode="auto">
          <a:xfrm>
            <a:off x="2195736" y="1988840"/>
            <a:ext cx="4724400" cy="685800"/>
            <a:chOff x="1296" y="1824"/>
            <a:chExt cx="2976" cy="432"/>
          </a:xfrm>
        </p:grpSpPr>
        <p:sp>
          <p:nvSpPr>
            <p:cNvPr id="8" name="AutoShape 5">
              <a:extLst>
                <a:ext uri="{FF2B5EF4-FFF2-40B4-BE49-F238E27FC236}">
                  <a16:creationId xmlns:a16="http://schemas.microsoft.com/office/drawing/2014/main" id="{3931CF3F-46BC-BA42-9938-9FBDF804077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BE339D13-855F-6C43-A428-BDC2F5D1FA6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Text Box 7">
              <a:extLst>
                <a:ext uri="{FF2B5EF4-FFF2-40B4-BE49-F238E27FC236}">
                  <a16:creationId xmlns:a16="http://schemas.microsoft.com/office/drawing/2014/main" id="{B3548B5A-1F11-B446-897E-C7A8AE5E0DC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sz="2400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背景介绍</a:t>
              </a:r>
              <a:endPara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Text Box 8">
              <a:extLst>
                <a:ext uri="{FF2B5EF4-FFF2-40B4-BE49-F238E27FC236}">
                  <a16:creationId xmlns:a16="http://schemas.microsoft.com/office/drawing/2014/main" id="{7803B480-8FF9-F541-9F62-A3EE9635059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89" y="1886"/>
              <a:ext cx="23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</a:p>
          </p:txBody>
        </p:sp>
      </p:grpSp>
      <p:grpSp>
        <p:nvGrpSpPr>
          <p:cNvPr id="27" name="Group 4">
            <a:extLst>
              <a:ext uri="{FF2B5EF4-FFF2-40B4-BE49-F238E27FC236}">
                <a16:creationId xmlns:a16="http://schemas.microsoft.com/office/drawing/2014/main" id="{FEA05FCD-87CD-EE48-BAAE-73CBA5F68203}"/>
              </a:ext>
            </a:extLst>
          </p:cNvPr>
          <p:cNvGrpSpPr>
            <a:grpSpLocks/>
          </p:cNvGrpSpPr>
          <p:nvPr/>
        </p:nvGrpSpPr>
        <p:grpSpPr bwMode="auto">
          <a:xfrm>
            <a:off x="2195736" y="4667578"/>
            <a:ext cx="4724400" cy="685800"/>
            <a:chOff x="1296" y="1824"/>
            <a:chExt cx="2976" cy="432"/>
          </a:xfrm>
        </p:grpSpPr>
        <p:sp>
          <p:nvSpPr>
            <p:cNvPr id="28" name="AutoShape 5">
              <a:extLst>
                <a:ext uri="{FF2B5EF4-FFF2-40B4-BE49-F238E27FC236}">
                  <a16:creationId xmlns:a16="http://schemas.microsoft.com/office/drawing/2014/main" id="{3931CF3F-46BC-BA42-9938-9FBDF804077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AutoShape 6">
              <a:extLst>
                <a:ext uri="{FF2B5EF4-FFF2-40B4-BE49-F238E27FC236}">
                  <a16:creationId xmlns:a16="http://schemas.microsoft.com/office/drawing/2014/main" id="{BE339D13-855F-6C43-A428-BDC2F5D1FA6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Text Box 7">
              <a:extLst>
                <a:ext uri="{FF2B5EF4-FFF2-40B4-BE49-F238E27FC236}">
                  <a16:creationId xmlns:a16="http://schemas.microsoft.com/office/drawing/2014/main" id="{B3548B5A-1F11-B446-897E-C7A8AE5E0DC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总结</a:t>
              </a:r>
              <a:endPara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" name="Text Box 8">
              <a:extLst>
                <a:ext uri="{FF2B5EF4-FFF2-40B4-BE49-F238E27FC236}">
                  <a16:creationId xmlns:a16="http://schemas.microsoft.com/office/drawing/2014/main" id="{7803B480-8FF9-F541-9F62-A3EE9635059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89" y="1886"/>
              <a:ext cx="23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</a:t>
              </a:r>
            </a:p>
          </p:txBody>
        </p:sp>
      </p:grpSp>
      <p:grpSp>
        <p:nvGrpSpPr>
          <p:cNvPr id="32" name="Group 4">
            <a:extLst>
              <a:ext uri="{FF2B5EF4-FFF2-40B4-BE49-F238E27FC236}">
                <a16:creationId xmlns:a16="http://schemas.microsoft.com/office/drawing/2014/main" id="{FEA05FCD-87CD-EE48-BAAE-73CBA5F68203}"/>
              </a:ext>
            </a:extLst>
          </p:cNvPr>
          <p:cNvGrpSpPr>
            <a:grpSpLocks/>
          </p:cNvGrpSpPr>
          <p:nvPr/>
        </p:nvGrpSpPr>
        <p:grpSpPr bwMode="auto">
          <a:xfrm>
            <a:off x="2195736" y="3769052"/>
            <a:ext cx="4724400" cy="685800"/>
            <a:chOff x="1296" y="1824"/>
            <a:chExt cx="2976" cy="432"/>
          </a:xfrm>
        </p:grpSpPr>
        <p:sp>
          <p:nvSpPr>
            <p:cNvPr id="33" name="AutoShape 5">
              <a:extLst>
                <a:ext uri="{FF2B5EF4-FFF2-40B4-BE49-F238E27FC236}">
                  <a16:creationId xmlns:a16="http://schemas.microsoft.com/office/drawing/2014/main" id="{3931CF3F-46BC-BA42-9938-9FBDF804077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" name="AutoShape 6">
              <a:extLst>
                <a:ext uri="{FF2B5EF4-FFF2-40B4-BE49-F238E27FC236}">
                  <a16:creationId xmlns:a16="http://schemas.microsoft.com/office/drawing/2014/main" id="{BE339D13-855F-6C43-A428-BDC2F5D1FA6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Text Box 7">
              <a:extLst>
                <a:ext uri="{FF2B5EF4-FFF2-40B4-BE49-F238E27FC236}">
                  <a16:creationId xmlns:a16="http://schemas.microsoft.com/office/drawing/2014/main" id="{B3548B5A-1F11-B446-897E-C7A8AE5E0DC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sz="2400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模型检验实验</a:t>
              </a:r>
              <a:endPara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" name="Text Box 8">
              <a:extLst>
                <a:ext uri="{FF2B5EF4-FFF2-40B4-BE49-F238E27FC236}">
                  <a16:creationId xmlns:a16="http://schemas.microsoft.com/office/drawing/2014/main" id="{7803B480-8FF9-F541-9F62-A3EE9635059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89" y="1886"/>
              <a:ext cx="23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</a:p>
          </p:txBody>
        </p:sp>
      </p:grpSp>
      <p:grpSp>
        <p:nvGrpSpPr>
          <p:cNvPr id="37" name="Group 4">
            <a:extLst>
              <a:ext uri="{FF2B5EF4-FFF2-40B4-BE49-F238E27FC236}">
                <a16:creationId xmlns:a16="http://schemas.microsoft.com/office/drawing/2014/main" id="{FEA05FCD-87CD-EE48-BAAE-73CBA5F68203}"/>
              </a:ext>
            </a:extLst>
          </p:cNvPr>
          <p:cNvGrpSpPr>
            <a:grpSpLocks/>
          </p:cNvGrpSpPr>
          <p:nvPr/>
        </p:nvGrpSpPr>
        <p:grpSpPr bwMode="auto">
          <a:xfrm>
            <a:off x="2195736" y="2876253"/>
            <a:ext cx="4724400" cy="685800"/>
            <a:chOff x="1296" y="1824"/>
            <a:chExt cx="2976" cy="432"/>
          </a:xfrm>
        </p:grpSpPr>
        <p:sp>
          <p:nvSpPr>
            <p:cNvPr id="38" name="AutoShape 5">
              <a:extLst>
                <a:ext uri="{FF2B5EF4-FFF2-40B4-BE49-F238E27FC236}">
                  <a16:creationId xmlns:a16="http://schemas.microsoft.com/office/drawing/2014/main" id="{3931CF3F-46BC-BA42-9938-9FBDF804077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9" name="AutoShape 6">
              <a:extLst>
                <a:ext uri="{FF2B5EF4-FFF2-40B4-BE49-F238E27FC236}">
                  <a16:creationId xmlns:a16="http://schemas.microsoft.com/office/drawing/2014/main" id="{BE339D13-855F-6C43-A428-BDC2F5D1FA6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0" name="Text Box 7">
              <a:extLst>
                <a:ext uri="{FF2B5EF4-FFF2-40B4-BE49-F238E27FC236}">
                  <a16:creationId xmlns:a16="http://schemas.microsoft.com/office/drawing/2014/main" id="{B3548B5A-1F11-B446-897E-C7A8AE5E0DC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描述</a:t>
              </a:r>
              <a:r>
                <a:rPr lang="zh-CN" altLang="en-US" sz="2400" b="1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与验证框架</a:t>
              </a:r>
              <a:endPara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1" name="Text Box 8">
              <a:extLst>
                <a:ext uri="{FF2B5EF4-FFF2-40B4-BE49-F238E27FC236}">
                  <a16:creationId xmlns:a16="http://schemas.microsoft.com/office/drawing/2014/main" id="{7803B480-8FF9-F541-9F62-A3EE9635059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89" y="1886"/>
              <a:ext cx="23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684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Cambria" panose="02040503050406030204" charset="0"/>
                <a:cs typeface="Cambria" panose="02040503050406030204" charset="0"/>
              </a:rPr>
              <a:t>如何验证正确性？</a:t>
            </a:r>
            <a:endParaRPr lang="zh-CN" altLang="en-US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20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pic>
        <p:nvPicPr>
          <p:cNvPr id="2050" name="Picture 2" descr="Correctnes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2" t="64371" r="18544" b="32771"/>
          <a:stretch/>
        </p:blipFill>
        <p:spPr bwMode="auto">
          <a:xfrm>
            <a:off x="110567" y="3296789"/>
            <a:ext cx="877885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文本框 37"/>
          <p:cNvSpPr txBox="1"/>
          <p:nvPr/>
        </p:nvSpPr>
        <p:spPr>
          <a:xfrm>
            <a:off x="1291959" y="4475094"/>
            <a:ext cx="346055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该节点</a:t>
            </a:r>
            <a:r>
              <a:rPr lang="zh-CN" altLang="zh-CN" dirty="0" smtClean="0"/>
              <a:t>交付</a:t>
            </a:r>
            <a:r>
              <a:rPr lang="en-US" altLang="zh-CN" dirty="0"/>
              <a:t>(</a:t>
            </a:r>
            <a:r>
              <a:rPr lang="zh-CN" altLang="zh-CN" dirty="0"/>
              <a:t>执行</a:t>
            </a:r>
            <a:r>
              <a:rPr lang="en-US" altLang="zh-CN" dirty="0"/>
              <a:t>)</a:t>
            </a:r>
            <a:r>
              <a:rPr lang="zh-CN" altLang="zh-CN" dirty="0"/>
              <a:t>过的更新操作</a:t>
            </a:r>
            <a:endParaRPr lang="zh-CN" altLang="en-US" dirty="0"/>
          </a:p>
        </p:txBody>
      </p:sp>
      <p:sp>
        <p:nvSpPr>
          <p:cNvPr id="41" name="椭圆 40"/>
          <p:cNvSpPr/>
          <p:nvPr/>
        </p:nvSpPr>
        <p:spPr>
          <a:xfrm>
            <a:off x="6019800" y="3227786"/>
            <a:ext cx="1080120" cy="49101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3470754" y="3274609"/>
            <a:ext cx="820452" cy="43077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99509" y="3074527"/>
            <a:ext cx="7640149" cy="893978"/>
          </a:xfrm>
          <a:prstGeom prst="rect">
            <a:avLst/>
          </a:prstGeom>
          <a:noFill/>
          <a:ln>
            <a:solidFill>
              <a:srgbClr val="99CC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6559860" y="3734309"/>
            <a:ext cx="244388" cy="719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813920" y="4496539"/>
            <a:ext cx="407549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每个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CRDT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都提供一个读操作</a:t>
            </a:r>
            <a:r>
              <a:rPr lang="en-US" altLang="zh-CN" i="1" kern="1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Read</a:t>
            </a:r>
            <a:endParaRPr lang="zh-CN" altLang="en-US" dirty="0"/>
          </a:p>
        </p:txBody>
      </p:sp>
      <p:cxnSp>
        <p:nvCxnSpPr>
          <p:cNvPr id="11" name="直接箭头连接符 10"/>
          <p:cNvCxnSpPr>
            <a:stCxn id="38" idx="2"/>
          </p:cNvCxnSpPr>
          <p:nvPr/>
        </p:nvCxnSpPr>
        <p:spPr>
          <a:xfrm>
            <a:off x="3022236" y="4844426"/>
            <a:ext cx="132856" cy="651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9" idx="2"/>
          </p:cNvCxnSpPr>
          <p:nvPr/>
        </p:nvCxnSpPr>
        <p:spPr>
          <a:xfrm flipH="1">
            <a:off x="6559860" y="4865871"/>
            <a:ext cx="291809" cy="651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806518" y="5503933"/>
            <a:ext cx="86714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网络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6052184" y="5501779"/>
            <a:ext cx="799484" cy="3798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协议</a:t>
            </a:r>
            <a:endParaRPr lang="zh-CN" altLang="en-US" dirty="0"/>
          </a:p>
        </p:txBody>
      </p:sp>
      <p:sp>
        <p:nvSpPr>
          <p:cNvPr id="40" name="椭圆 39"/>
          <p:cNvSpPr/>
          <p:nvPr/>
        </p:nvSpPr>
        <p:spPr>
          <a:xfrm>
            <a:off x="498441" y="3252565"/>
            <a:ext cx="820452" cy="43077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567322" y="3705387"/>
            <a:ext cx="341345" cy="1811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1925139" y="4018092"/>
            <a:ext cx="119906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系统模型</a:t>
            </a:r>
          </a:p>
        </p:txBody>
      </p:sp>
      <p:sp>
        <p:nvSpPr>
          <p:cNvPr id="45" name="椭圆 44"/>
          <p:cNvSpPr/>
          <p:nvPr/>
        </p:nvSpPr>
        <p:spPr>
          <a:xfrm>
            <a:off x="2593734" y="3274609"/>
            <a:ext cx="820452" cy="43077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2590800" y="3636703"/>
            <a:ext cx="431436" cy="386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75189" y="5539276"/>
            <a:ext cx="788522" cy="3667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规约</a:t>
            </a:r>
          </a:p>
        </p:txBody>
      </p:sp>
      <p:cxnSp>
        <p:nvCxnSpPr>
          <p:cNvPr id="42" name="直接箭头连接符 41"/>
          <p:cNvCxnSpPr/>
          <p:nvPr/>
        </p:nvCxnSpPr>
        <p:spPr>
          <a:xfrm flipH="1">
            <a:off x="3517116" y="3734309"/>
            <a:ext cx="363864" cy="719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567322" y="1747149"/>
            <a:ext cx="9236738" cy="898275"/>
            <a:chOff x="457200" y="3466474"/>
            <a:chExt cx="9236738" cy="898275"/>
          </a:xfrm>
        </p:grpSpPr>
        <p:grpSp>
          <p:nvGrpSpPr>
            <p:cNvPr id="32" name="组合 31"/>
            <p:cNvGrpSpPr/>
            <p:nvPr/>
          </p:nvGrpSpPr>
          <p:grpSpPr>
            <a:xfrm>
              <a:off x="457200" y="3466474"/>
              <a:ext cx="7859216" cy="898275"/>
              <a:chOff x="457200" y="3466474"/>
              <a:chExt cx="7859216" cy="898275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457200" y="3466474"/>
                <a:ext cx="7859216" cy="898275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472072" y="3528117"/>
                <a:ext cx="7543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强最终一致性</a:t>
                </a:r>
                <a:r>
                  <a:rPr lang="en-US" altLang="zh-CN" sz="20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zh-CN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(SEC) </a:t>
                </a:r>
                <a:endParaRPr lang="en-US" altLang="zh-CN" sz="2000" b="1" baseline="30000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zh-CN" alt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要求执行了相同的更新操作集合的副本节点具有相同的状态</a:t>
                </a:r>
                <a:r>
                  <a:rPr lang="en-US" altLang="zh-CN" sz="20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  <a:endParaRPr lang="zh-CN" altLang="en-US" sz="2000" dirty="0"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7245666" y="3509191"/>
              <a:ext cx="24482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i="1" dirty="0" smtClean="0">
                  <a:solidFill>
                    <a:srgbClr val="FF0000"/>
                  </a:solidFill>
                </a:rPr>
                <a:t>Safety</a:t>
              </a:r>
              <a:endParaRPr lang="zh-CN" altLang="en-US" sz="2000" b="1" i="1" dirty="0">
                <a:solidFill>
                  <a:srgbClr val="FF0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5788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26" grpId="0" animBg="1"/>
      <p:bldP spid="9" grpId="0" animBg="1"/>
      <p:bldP spid="14" grpId="0" animBg="1"/>
      <p:bldP spid="39" grpId="0" animBg="1"/>
      <p:bldP spid="40" grpId="0" animBg="1"/>
      <p:bldP spid="44" grpId="0" animBg="1"/>
      <p:bldP spid="45" grpId="0" animBg="1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61259"/>
          </a:xfrm>
        </p:spPr>
        <p:txBody>
          <a:bodyPr/>
          <a:lstStyle/>
          <a:p>
            <a:r>
              <a:rPr lang="en-US" altLang="zh-CN" sz="3200" dirty="0" smtClean="0">
                <a:latin typeface="Cambria" panose="02040503050406030204" charset="0"/>
                <a:cs typeface="Cambria" panose="02040503050406030204" charset="0"/>
              </a:rPr>
              <a:t>CRDT</a:t>
            </a:r>
            <a:r>
              <a:rPr lang="zh-CN" altLang="en-US" sz="3200" dirty="0" smtClean="0">
                <a:latin typeface="Cambria" panose="02040503050406030204" charset="0"/>
                <a:cs typeface="Cambria" panose="02040503050406030204" charset="0"/>
              </a:rPr>
              <a:t>协议的</a:t>
            </a:r>
            <a:r>
              <a:rPr lang="en-US" altLang="zh-CN" sz="3200" dirty="0" smtClean="0">
                <a:latin typeface="Cambria" panose="02040503050406030204" charset="0"/>
                <a:cs typeface="Cambria" panose="02040503050406030204" charset="0"/>
              </a:rPr>
              <a:t>TLA+</a:t>
            </a:r>
            <a:r>
              <a:rPr lang="zh-CN" altLang="en-US" sz="3200" dirty="0" smtClean="0">
                <a:latin typeface="Cambria" panose="02040503050406030204" charset="0"/>
                <a:cs typeface="Cambria" panose="02040503050406030204" charset="0"/>
              </a:rPr>
              <a:t>描述与验证框架</a:t>
            </a:r>
            <a:endParaRPr lang="zh-CN" altLang="en-US" sz="3200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21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52150" y="1412776"/>
            <a:ext cx="6353900" cy="4083884"/>
            <a:chOff x="1043600" y="1124744"/>
            <a:chExt cx="6145737" cy="5184282"/>
          </a:xfrm>
        </p:grpSpPr>
        <p:sp>
          <p:nvSpPr>
            <p:cNvPr id="19" name="矩形 18"/>
            <p:cNvSpPr/>
            <p:nvPr/>
          </p:nvSpPr>
          <p:spPr>
            <a:xfrm>
              <a:off x="1043606" y="2179784"/>
              <a:ext cx="6145731" cy="1033192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043605" y="1124744"/>
              <a:ext cx="6145731" cy="1033192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043604" y="3212976"/>
              <a:ext cx="6145731" cy="1033192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043602" y="4244405"/>
              <a:ext cx="6145731" cy="1033192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043600" y="5275834"/>
              <a:ext cx="6145731" cy="1033192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043600" y="1307810"/>
              <a:ext cx="6145731" cy="664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accent6"/>
                  </a:solidFill>
                  <a:latin typeface="+mn-ea"/>
                </a:rPr>
                <a:t>规约层</a:t>
              </a:r>
              <a:endParaRPr lang="en-US" altLang="zh-CN" sz="2800" b="1" dirty="0" smtClean="0">
                <a:solidFill>
                  <a:schemeClr val="accent6"/>
                </a:solidFill>
                <a:latin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43600" y="2368367"/>
              <a:ext cx="6145731" cy="664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6"/>
                  </a:solidFill>
                  <a:latin typeface="+mn-ea"/>
                </a:rPr>
                <a:t>协议</a:t>
              </a:r>
              <a:r>
                <a:rPr lang="zh-CN" altLang="en-US" sz="2800" b="1" dirty="0" smtClean="0">
                  <a:solidFill>
                    <a:schemeClr val="accent6"/>
                  </a:solidFill>
                  <a:latin typeface="+mn-ea"/>
                </a:rPr>
                <a:t>层</a:t>
              </a:r>
              <a:endParaRPr lang="en-US" altLang="zh-CN" sz="2800" b="1" dirty="0" smtClean="0">
                <a:solidFill>
                  <a:schemeClr val="accent6"/>
                </a:solidFill>
                <a:latin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43600" y="5460330"/>
              <a:ext cx="6145731" cy="664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accent6"/>
                  </a:solidFill>
                  <a:latin typeface="Cambria" panose="02040503050406030204" pitchFamily="18" charset="0"/>
                </a:rPr>
                <a:t>系统模型</a:t>
              </a:r>
              <a:endParaRPr lang="en-US" altLang="zh-CN" sz="2800" b="1" dirty="0" smtClean="0">
                <a:solidFill>
                  <a:schemeClr val="accent6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052151" y="3170594"/>
            <a:ext cx="6353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6"/>
                </a:solidFill>
                <a:latin typeface="Cambria" panose="02040503050406030204" pitchFamily="18" charset="0"/>
              </a:rPr>
              <a:t>协议接口层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052150" y="3989156"/>
            <a:ext cx="6353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6"/>
                </a:solidFill>
                <a:latin typeface="+mn-ea"/>
              </a:rPr>
              <a:t>网络通信层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7" y="1109106"/>
            <a:ext cx="6604314" cy="49532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365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22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79195" y="1871296"/>
            <a:ext cx="75565" cy="43205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07155" y="1871296"/>
            <a:ext cx="75565" cy="43205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553200" y="1871296"/>
            <a:ext cx="75565" cy="43205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1263015" y="2568526"/>
            <a:ext cx="2678430" cy="5270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3953510" y="2580591"/>
            <a:ext cx="2566035" cy="3708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982720" y="2647901"/>
            <a:ext cx="728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send</a:t>
            </a:r>
          </a:p>
        </p:txBody>
      </p:sp>
      <p:sp>
        <p:nvSpPr>
          <p:cNvPr id="14" name="椭圆 13"/>
          <p:cNvSpPr/>
          <p:nvPr/>
        </p:nvSpPr>
        <p:spPr>
          <a:xfrm>
            <a:off x="3872865" y="2494866"/>
            <a:ext cx="144145" cy="14414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44905" y="3095576"/>
            <a:ext cx="144145" cy="14414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518910" y="2872056"/>
            <a:ext cx="144145" cy="14414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43489" y="2621321"/>
            <a:ext cx="110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receive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680835" y="2788871"/>
            <a:ext cx="103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receive</a:t>
            </a:r>
          </a:p>
        </p:txBody>
      </p:sp>
      <p:sp>
        <p:nvSpPr>
          <p:cNvPr id="19" name="椭圆 18"/>
          <p:cNvSpPr/>
          <p:nvPr/>
        </p:nvSpPr>
        <p:spPr>
          <a:xfrm>
            <a:off x="3872865" y="1849706"/>
            <a:ext cx="144145" cy="14414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78535" y="1400126"/>
            <a:ext cx="572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R</a:t>
            </a:r>
            <a:r>
              <a:rPr lang="en-US" altLang="zh-CN" i="1" baseline="-25000" dirty="0"/>
              <a:t>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658870" y="1400126"/>
            <a:ext cx="572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R</a:t>
            </a:r>
            <a:r>
              <a:rPr lang="en-US" altLang="zh-CN" i="1" baseline="-25000" dirty="0"/>
              <a:t>2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6374765" y="1444623"/>
            <a:ext cx="572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R</a:t>
            </a:r>
            <a:r>
              <a:rPr lang="en-US" altLang="zh-CN" i="1" baseline="-25000" dirty="0"/>
              <a:t>3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4899660" y="2396412"/>
            <a:ext cx="728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msg</a:t>
            </a:r>
            <a:endParaRPr lang="en-US" altLang="zh-CN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205584" y="2459237"/>
            <a:ext cx="728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msg</a:t>
            </a:r>
            <a:endParaRPr lang="en-US" altLang="zh-CN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047535" y="1695610"/>
            <a:ext cx="151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mbria" panose="02040503050406030204" charset="0"/>
                <a:cs typeface="Cambria" panose="02040503050406030204" charset="0"/>
              </a:rPr>
              <a:t>do</a:t>
            </a:r>
            <a:endParaRPr lang="en-US" altLang="zh-CN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6024235" y="317182"/>
            <a:ext cx="1694200" cy="96410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</a:rPr>
              <a:t>系统模型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2000" i="1" dirty="0" err="1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SystemModel</a:t>
            </a:r>
            <a:endParaRPr lang="zh-CN" altLang="en-US" sz="2000" i="1" dirty="0">
              <a:solidFill>
                <a:srgbClr val="0070C0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图片 44" descr="SystemModel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8" t="15797" r="18090" b="67358"/>
          <a:stretch/>
        </p:blipFill>
        <p:spPr bwMode="auto">
          <a:xfrm>
            <a:off x="1040579" y="3475429"/>
            <a:ext cx="7530291" cy="27027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3" name="矩形 42"/>
          <p:cNvSpPr/>
          <p:nvPr/>
        </p:nvSpPr>
        <p:spPr>
          <a:xfrm>
            <a:off x="907616" y="3395273"/>
            <a:ext cx="7854749" cy="2873717"/>
          </a:xfrm>
          <a:prstGeom prst="rect">
            <a:avLst/>
          </a:prstGeom>
          <a:noFill/>
          <a:ln>
            <a:solidFill>
              <a:srgbClr val="99CC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一、系统模型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115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23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1480" y="6432199"/>
            <a:ext cx="8075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Cambria" panose="02040503050406030204" charset="0"/>
                <a:cs typeface="Cambria" panose="02040503050406030204" charset="0"/>
                <a:sym typeface="+mn-ea"/>
              </a:rPr>
              <a:t>[1] </a:t>
            </a:r>
            <a:r>
              <a:rPr lang="en-US" altLang="zh-CN" sz="1400" dirty="0">
                <a:latin typeface="Cambria" panose="02040503050406030204" charset="0"/>
                <a:cs typeface="Cambria" panose="02040503050406030204" charset="0"/>
                <a:sym typeface="+mn-ea"/>
              </a:rPr>
              <a:t>Marek </a:t>
            </a:r>
            <a:r>
              <a:rPr lang="en-US" altLang="zh-CN" sz="1400" dirty="0" err="1">
                <a:latin typeface="Cambria" panose="02040503050406030204" charset="0"/>
                <a:cs typeface="Cambria" panose="02040503050406030204" charset="0"/>
                <a:sym typeface="+mn-ea"/>
              </a:rPr>
              <a:t>Zawirski</a:t>
            </a:r>
            <a:r>
              <a:rPr lang="en-US" altLang="zh-CN" sz="1400" dirty="0">
                <a:latin typeface="Cambria" panose="02040503050406030204" charset="0"/>
                <a:cs typeface="Cambria" panose="02040503050406030204" charset="0"/>
                <a:sym typeface="+mn-ea"/>
              </a:rPr>
              <a:t>. Dependable Eventual Consistency with Replicated </a:t>
            </a:r>
            <a:r>
              <a:rPr lang="en-US" altLang="zh-CN" sz="1400" dirty="0" smtClean="0">
                <a:latin typeface="Cambria" panose="02040503050406030204" charset="0"/>
                <a:cs typeface="Cambria" panose="02040503050406030204" charset="0"/>
                <a:sym typeface="+mn-ea"/>
              </a:rPr>
              <a:t>Data </a:t>
            </a:r>
            <a:r>
              <a:rPr lang="en-US" altLang="zh-CN" sz="1400" dirty="0" err="1" smtClean="0">
                <a:latin typeface="Cambria" panose="02040503050406030204" charset="0"/>
                <a:cs typeface="Cambria" panose="02040503050406030204" charset="0"/>
                <a:sym typeface="+mn-ea"/>
              </a:rPr>
              <a:t>Types.PHD</a:t>
            </a:r>
            <a:r>
              <a:rPr lang="en-US" altLang="zh-CN" sz="1400" dirty="0" smtClean="0">
                <a:latin typeface="Cambria" panose="02040503050406030204" charset="0"/>
                <a:cs typeface="Cambria" panose="02040503050406030204" charset="0"/>
                <a:sym typeface="+mn-ea"/>
              </a:rPr>
              <a:t> </a:t>
            </a:r>
            <a:r>
              <a:rPr lang="en-US" altLang="zh-CN" sz="1400" dirty="0">
                <a:latin typeface="Cambria" panose="02040503050406030204" charset="0"/>
                <a:cs typeface="Cambria" panose="02040503050406030204" charset="0"/>
                <a:sym typeface="+mn-ea"/>
              </a:rPr>
              <a:t>Thesis, 2016.</a:t>
            </a:r>
          </a:p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477641" y="1588864"/>
            <a:ext cx="8209159" cy="4230405"/>
            <a:chOff x="683568" y="1458661"/>
            <a:chExt cx="8209159" cy="4230405"/>
          </a:xfrm>
        </p:grpSpPr>
        <p:grpSp>
          <p:nvGrpSpPr>
            <p:cNvPr id="22" name="组合 21"/>
            <p:cNvGrpSpPr/>
            <p:nvPr/>
          </p:nvGrpSpPr>
          <p:grpSpPr>
            <a:xfrm>
              <a:off x="683568" y="2371219"/>
              <a:ext cx="6469139" cy="2167034"/>
              <a:chOff x="790764" y="4591237"/>
              <a:chExt cx="6469139" cy="2167034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790764" y="4591237"/>
                <a:ext cx="5983169" cy="216703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圆角矩形 24"/>
              <p:cNvSpPr/>
              <p:nvPr/>
            </p:nvSpPr>
            <p:spPr>
              <a:xfrm>
                <a:off x="921936" y="4664949"/>
                <a:ext cx="2725775" cy="875392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 smtClean="0">
                    <a:solidFill>
                      <a:schemeClr val="tx1"/>
                    </a:solidFill>
                    <a:latin typeface="+mn-ea"/>
                  </a:rPr>
                  <a:t>可靠因果网络</a:t>
                </a:r>
                <a:endParaRPr lang="en-US" altLang="zh-CN" sz="2000" dirty="0" smtClean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:r>
                  <a:rPr lang="en-US" altLang="zh-CN" sz="2000" i="1" dirty="0" err="1">
                    <a:solidFill>
                      <a:srgbClr val="0070C0"/>
                    </a:solidFill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ReliableCausalNetwork</a:t>
                </a:r>
                <a:endParaRPr lang="zh-CN" altLang="en-US" sz="2000" i="1" dirty="0">
                  <a:solidFill>
                    <a:srgbClr val="0070C0"/>
                  </a:solidFill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1171829" y="5723876"/>
                <a:ext cx="2225990" cy="900071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chemeClr val="tx1"/>
                    </a:solidFill>
                    <a:latin typeface="+mn-ea"/>
                  </a:rPr>
                  <a:t>可靠网络</a:t>
                </a:r>
                <a:endParaRPr lang="en-US" altLang="zh-CN" sz="2000" dirty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:r>
                  <a:rPr lang="en-US" altLang="zh-CN" sz="2000" i="1" dirty="0" err="1">
                    <a:solidFill>
                      <a:srgbClr val="0070C0"/>
                    </a:solidFill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ReliableNetwork</a:t>
                </a:r>
                <a:endParaRPr lang="en-US" altLang="zh-CN" sz="2000" i="1" dirty="0">
                  <a:solidFill>
                    <a:srgbClr val="0070C0"/>
                  </a:solidFill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4254804" y="5822881"/>
                <a:ext cx="2295551" cy="70206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chemeClr val="tx1"/>
                    </a:solidFill>
                    <a:latin typeface="+mn-ea"/>
                  </a:rPr>
                  <a:t>基础网络</a:t>
                </a:r>
                <a:endParaRPr lang="en-US" altLang="zh-CN" sz="2000" dirty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:r>
                  <a:rPr lang="en-US" altLang="zh-CN" sz="2000" i="1" dirty="0" err="1">
                    <a:solidFill>
                      <a:srgbClr val="0070C0"/>
                    </a:solidFill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BasicNetwork</a:t>
                </a:r>
                <a:endParaRPr lang="zh-CN" altLang="en-US" sz="2000" i="1" dirty="0">
                  <a:solidFill>
                    <a:srgbClr val="0070C0"/>
                  </a:solidFill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圆角矩形 34"/>
              <p:cNvSpPr/>
              <p:nvPr/>
            </p:nvSpPr>
            <p:spPr>
              <a:xfrm>
                <a:off x="4298358" y="4744330"/>
                <a:ext cx="2208444" cy="722794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 smtClean="0">
                    <a:solidFill>
                      <a:schemeClr val="tx1"/>
                    </a:solidFill>
                    <a:latin typeface="+mn-ea"/>
                  </a:rPr>
                  <a:t>因果网络</a:t>
                </a:r>
                <a:endParaRPr lang="en-US" altLang="zh-CN" sz="2000" dirty="0" smtClean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:r>
                  <a:rPr lang="en-US" altLang="zh-CN" sz="2000" i="1" dirty="0" err="1">
                    <a:solidFill>
                      <a:srgbClr val="0070C0"/>
                    </a:solidFill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CausalNetwork</a:t>
                </a:r>
                <a:endParaRPr lang="en-US" altLang="zh-CN" sz="2000" i="1" dirty="0">
                  <a:solidFill>
                    <a:srgbClr val="0070C0"/>
                  </a:solidFill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6" name="直接箭头连接符 35"/>
              <p:cNvCxnSpPr>
                <a:stCxn id="25" idx="3"/>
                <a:endCxn id="35" idx="1"/>
              </p:cNvCxnSpPr>
              <p:nvPr/>
            </p:nvCxnSpPr>
            <p:spPr>
              <a:xfrm>
                <a:off x="3647711" y="5102645"/>
                <a:ext cx="650647" cy="30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>
                <a:stCxn id="35" idx="2"/>
                <a:endCxn id="33" idx="0"/>
              </p:cNvCxnSpPr>
              <p:nvPr/>
            </p:nvCxnSpPr>
            <p:spPr>
              <a:xfrm>
                <a:off x="5402580" y="5467124"/>
                <a:ext cx="0" cy="35575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26" idx="3"/>
                <a:endCxn id="33" idx="1"/>
              </p:cNvCxnSpPr>
              <p:nvPr/>
            </p:nvCxnSpPr>
            <p:spPr>
              <a:xfrm flipV="1">
                <a:off x="3397819" y="6173911"/>
                <a:ext cx="856985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>
                <a:stCxn id="33" idx="3"/>
              </p:cNvCxnSpPr>
              <p:nvPr/>
            </p:nvCxnSpPr>
            <p:spPr>
              <a:xfrm>
                <a:off x="6550355" y="6173911"/>
                <a:ext cx="70954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圆角矩形 41"/>
            <p:cNvSpPr/>
            <p:nvPr/>
          </p:nvSpPr>
          <p:spPr>
            <a:xfrm>
              <a:off x="7198527" y="3506120"/>
              <a:ext cx="1694200" cy="96410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</a:rPr>
                <a:t>系统模型</a:t>
              </a:r>
              <a:endParaRPr lang="en-US" altLang="zh-CN" sz="2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2000" i="1" dirty="0" err="1">
                  <a:solidFill>
                    <a:srgbClr val="0070C0"/>
                  </a:solidFill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SystemModel</a:t>
              </a:r>
              <a:endParaRPr lang="zh-CN" altLang="en-US" sz="20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接箭头连接符 8"/>
            <p:cNvCxnSpPr>
              <a:stCxn id="25" idx="0"/>
            </p:cNvCxnSpPr>
            <p:nvPr/>
          </p:nvCxnSpPr>
          <p:spPr>
            <a:xfrm flipH="1" flipV="1">
              <a:off x="2177627" y="2132856"/>
              <a:ext cx="1" cy="312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>
              <a:stCxn id="35" idx="0"/>
            </p:cNvCxnSpPr>
            <p:nvPr/>
          </p:nvCxnSpPr>
          <p:spPr>
            <a:xfrm flipH="1" flipV="1">
              <a:off x="5295383" y="2072782"/>
              <a:ext cx="1" cy="45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26" idx="2"/>
            </p:cNvCxnSpPr>
            <p:nvPr/>
          </p:nvCxnSpPr>
          <p:spPr>
            <a:xfrm flipH="1">
              <a:off x="2177627" y="4403929"/>
              <a:ext cx="1" cy="609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33" idx="2"/>
            </p:cNvCxnSpPr>
            <p:nvPr/>
          </p:nvCxnSpPr>
          <p:spPr>
            <a:xfrm flipH="1">
              <a:off x="5295383" y="4304923"/>
              <a:ext cx="1" cy="636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4191162" y="5006983"/>
              <a:ext cx="2970296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允许消息的</a:t>
              </a:r>
              <a:r>
                <a:rPr lang="zh-CN" altLang="zh-CN" kern="100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丢失、</a:t>
              </a:r>
              <a:r>
                <a: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重复交付与乱序交付</a:t>
              </a:r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897547" y="5042735"/>
              <a:ext cx="2560159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保证每条消息都被每个副本节点恰好交付一次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3996916" y="1646130"/>
              <a:ext cx="3185487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zh-CN" altLang="zh-CN" kern="100" dirty="0">
                  <a:ea typeface="宋体" panose="02010600030101010101" pitchFamily="2" charset="-122"/>
                  <a:cs typeface="Times New Roman" panose="02020603050405020304" pitchFamily="18" charset="0"/>
                </a:rPr>
                <a:t>网络要求按照因果序交付消息</a:t>
              </a:r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93273" y="1458661"/>
              <a:ext cx="2386608" cy="64633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同时满足可靠网络与因果网络的要求</a:t>
              </a:r>
              <a:endParaRPr lang="zh-CN" altLang="en-US" dirty="0"/>
            </a:p>
          </p:txBody>
        </p:sp>
      </p:grpSp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zh-CN" altLang="en-US" dirty="0" smtClean="0">
                <a:latin typeface="Cambria" panose="02040503050406030204" charset="0"/>
                <a:cs typeface="Cambria" panose="02040503050406030204" charset="0"/>
              </a:rPr>
              <a:t>二、网络通信层</a:t>
            </a:r>
            <a:r>
              <a:rPr lang="en-US" altLang="zh-CN" baseline="30000" dirty="0">
                <a:latin typeface="Cambria" panose="02040503050406030204" charset="0"/>
                <a:cs typeface="Cambria" panose="02040503050406030204" charset="0"/>
              </a:rPr>
              <a:t>[1</a:t>
            </a:r>
            <a:r>
              <a:rPr lang="en-US" altLang="zh-CN" baseline="30000" dirty="0" smtClean="0">
                <a:latin typeface="Cambria" panose="02040503050406030204" charset="0"/>
                <a:cs typeface="Cambria" panose="02040503050406030204" charset="0"/>
              </a:rPr>
              <a:t>]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390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>
            <a:off x="5039840" y="5300712"/>
            <a:ext cx="635016" cy="40205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Cambria" panose="02040503050406030204" charset="0"/>
                <a:cs typeface="Cambria" panose="02040503050406030204" charset="0"/>
              </a:rPr>
              <a:t>基础网络</a:t>
            </a:r>
            <a:endParaRPr lang="zh-CN" altLang="en-US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24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39163" y="1973241"/>
            <a:ext cx="1861141" cy="720080"/>
            <a:chOff x="463268" y="1878614"/>
            <a:chExt cx="1861141" cy="720080"/>
          </a:xfrm>
        </p:grpSpPr>
        <p:sp>
          <p:nvSpPr>
            <p:cNvPr id="3" name="圆柱形 2"/>
            <p:cNvSpPr/>
            <p:nvPr/>
          </p:nvSpPr>
          <p:spPr>
            <a:xfrm>
              <a:off x="463268" y="1878614"/>
              <a:ext cx="442392" cy="720080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i="1" dirty="0" smtClean="0">
                  <a:solidFill>
                    <a:schemeClr val="tx1"/>
                  </a:solidFill>
                </a:rPr>
                <a:t>r</a:t>
              </a:r>
              <a:r>
                <a:rPr lang="en-US" altLang="zh-CN" b="1" baseline="-25000" dirty="0" smtClean="0">
                  <a:solidFill>
                    <a:schemeClr val="tx1"/>
                  </a:solidFill>
                </a:rPr>
                <a:t>1</a:t>
              </a:r>
              <a:endParaRPr lang="zh-CN" altLang="en-US" b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" name="圆柱形 11"/>
            <p:cNvSpPr/>
            <p:nvPr/>
          </p:nvSpPr>
          <p:spPr>
            <a:xfrm>
              <a:off x="1172642" y="1878614"/>
              <a:ext cx="442392" cy="720080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i="1" dirty="0" smtClean="0">
                  <a:solidFill>
                    <a:schemeClr val="tx1"/>
                  </a:solidFill>
                </a:rPr>
                <a:t>r</a:t>
              </a:r>
              <a:r>
                <a:rPr lang="en-US" altLang="zh-CN" b="1" baseline="-25000" dirty="0" smtClean="0">
                  <a:solidFill>
                    <a:schemeClr val="tx1"/>
                  </a:solidFill>
                </a:rPr>
                <a:t>2</a:t>
              </a:r>
              <a:endParaRPr lang="zh-CN" altLang="en-US" b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圆柱形 12"/>
            <p:cNvSpPr/>
            <p:nvPr/>
          </p:nvSpPr>
          <p:spPr>
            <a:xfrm>
              <a:off x="1882017" y="1878614"/>
              <a:ext cx="442392" cy="720080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i="1" dirty="0" smtClean="0">
                  <a:solidFill>
                    <a:schemeClr val="tx1"/>
                  </a:solidFill>
                </a:rPr>
                <a:t>r</a:t>
              </a:r>
              <a:r>
                <a:rPr lang="en-US" altLang="zh-CN" b="1" baseline="-25000" dirty="0" smtClean="0">
                  <a:solidFill>
                    <a:schemeClr val="tx1"/>
                  </a:solidFill>
                </a:rPr>
                <a:t>3</a:t>
              </a:r>
              <a:endParaRPr lang="zh-CN" altLang="en-US" b="1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32814" y="2905040"/>
            <a:ext cx="1917084" cy="1238036"/>
            <a:chOff x="463268" y="2690338"/>
            <a:chExt cx="1917084" cy="1238036"/>
          </a:xfrm>
        </p:grpSpPr>
        <p:sp>
          <p:nvSpPr>
            <p:cNvPr id="16" name="圆柱形 15"/>
            <p:cNvSpPr/>
            <p:nvPr/>
          </p:nvSpPr>
          <p:spPr>
            <a:xfrm>
              <a:off x="463268" y="3208294"/>
              <a:ext cx="442392" cy="720080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i="1" dirty="0" smtClean="0">
                  <a:solidFill>
                    <a:schemeClr val="tx1"/>
                  </a:solidFill>
                </a:rPr>
                <a:t>r</a:t>
              </a:r>
              <a:r>
                <a:rPr lang="en-US" altLang="zh-CN" b="1" baseline="-25000" dirty="0" smtClean="0">
                  <a:solidFill>
                    <a:schemeClr val="tx1"/>
                  </a:solidFill>
                </a:rPr>
                <a:t>1</a:t>
              </a:r>
              <a:endParaRPr lang="zh-CN" altLang="en-US" b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圆柱形 16"/>
            <p:cNvSpPr/>
            <p:nvPr/>
          </p:nvSpPr>
          <p:spPr>
            <a:xfrm>
              <a:off x="1172642" y="3208294"/>
              <a:ext cx="442392" cy="720080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i="1" dirty="0" smtClean="0">
                  <a:solidFill>
                    <a:schemeClr val="tx1"/>
                  </a:solidFill>
                </a:rPr>
                <a:t>r</a:t>
              </a:r>
              <a:r>
                <a:rPr lang="en-US" altLang="zh-CN" b="1" baseline="-25000" dirty="0" smtClean="0">
                  <a:solidFill>
                    <a:schemeClr val="tx1"/>
                  </a:solidFill>
                </a:rPr>
                <a:t>2</a:t>
              </a:r>
              <a:endParaRPr lang="zh-CN" altLang="en-US" b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8" name="圆柱形 17"/>
            <p:cNvSpPr/>
            <p:nvPr/>
          </p:nvSpPr>
          <p:spPr>
            <a:xfrm>
              <a:off x="1937960" y="3198699"/>
              <a:ext cx="442392" cy="720080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i="1" dirty="0" smtClean="0">
                  <a:solidFill>
                    <a:schemeClr val="tx1"/>
                  </a:solidFill>
                </a:rPr>
                <a:t>r</a:t>
              </a:r>
              <a:r>
                <a:rPr lang="en-US" altLang="zh-CN" b="1" baseline="-25000" dirty="0" smtClean="0">
                  <a:solidFill>
                    <a:schemeClr val="tx1"/>
                  </a:solidFill>
                </a:rPr>
                <a:t>3</a:t>
              </a:r>
              <a:endParaRPr lang="zh-CN" altLang="en-US" b="1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曲线连接符 19"/>
            <p:cNvCxnSpPr>
              <a:stCxn id="16" idx="1"/>
              <a:endCxn id="17" idx="1"/>
            </p:cNvCxnSpPr>
            <p:nvPr/>
          </p:nvCxnSpPr>
          <p:spPr>
            <a:xfrm rot="5400000" flipH="1" flipV="1">
              <a:off x="1039151" y="2853607"/>
              <a:ext cx="12700" cy="70937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曲线连接符 21"/>
            <p:cNvCxnSpPr>
              <a:stCxn id="16" idx="1"/>
              <a:endCxn id="18" idx="1"/>
            </p:cNvCxnSpPr>
            <p:nvPr/>
          </p:nvCxnSpPr>
          <p:spPr>
            <a:xfrm rot="5400000" flipH="1" flipV="1">
              <a:off x="1417013" y="2466151"/>
              <a:ext cx="9595" cy="1474692"/>
            </a:xfrm>
            <a:prstGeom prst="curvedConnector3">
              <a:avLst>
                <a:gd name="adj1" fmla="val 24824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1611925" y="2690338"/>
              <a:ext cx="709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solidFill>
                    <a:schemeClr val="bg2"/>
                  </a:solidFill>
                </a:rPr>
                <a:t>m</a:t>
              </a:r>
              <a:endParaRPr lang="zh-CN" altLang="en-US" i="1" dirty="0">
                <a:solidFill>
                  <a:schemeClr val="bg2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954722" y="2924944"/>
              <a:ext cx="497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solidFill>
                    <a:schemeClr val="bg2"/>
                  </a:solidFill>
                </a:rPr>
                <a:t>m</a:t>
              </a:r>
              <a:endParaRPr lang="zh-CN" altLang="en-US" i="1" dirty="0">
                <a:solidFill>
                  <a:schemeClr val="bg2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2563368" y="1944128"/>
            <a:ext cx="5659234" cy="708576"/>
          </a:xfrm>
          <a:prstGeom prst="rect">
            <a:avLst/>
          </a:prstGeom>
          <a:noFill/>
          <a:ln>
            <a:solidFill>
              <a:srgbClr val="99CC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385648" y="2960295"/>
            <a:ext cx="6650848" cy="1182781"/>
          </a:xfrm>
          <a:prstGeom prst="rect">
            <a:avLst/>
          </a:prstGeom>
          <a:noFill/>
          <a:ln>
            <a:solidFill>
              <a:srgbClr val="99CC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438264" y="4619346"/>
            <a:ext cx="6145247" cy="1214460"/>
          </a:xfrm>
          <a:prstGeom prst="rect">
            <a:avLst/>
          </a:prstGeom>
          <a:noFill/>
          <a:ln>
            <a:solidFill>
              <a:srgbClr val="99CC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柱形 27"/>
          <p:cNvSpPr/>
          <p:nvPr/>
        </p:nvSpPr>
        <p:spPr>
          <a:xfrm>
            <a:off x="1169533" y="5598830"/>
            <a:ext cx="442392" cy="720080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 smtClean="0">
                <a:solidFill>
                  <a:schemeClr val="tx1"/>
                </a:solidFill>
              </a:rPr>
              <a:t>r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cxnSp>
        <p:nvCxnSpPr>
          <p:cNvPr id="30" name="直接箭头连接符 29"/>
          <p:cNvCxnSpPr>
            <a:stCxn id="28" idx="1"/>
          </p:cNvCxnSpPr>
          <p:nvPr/>
        </p:nvCxnSpPr>
        <p:spPr>
          <a:xfrm flipV="1">
            <a:off x="1390729" y="5094544"/>
            <a:ext cx="0" cy="504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788511" y="4619346"/>
            <a:ext cx="1204435" cy="47519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Protocol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1421810" y="5152011"/>
            <a:ext cx="70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chemeClr val="bg2"/>
                </a:solidFill>
              </a:rPr>
              <a:t>m</a:t>
            </a:r>
            <a:endParaRPr lang="zh-CN" altLang="en-US" i="1" dirty="0">
              <a:solidFill>
                <a:schemeClr val="bg2"/>
              </a:solidFill>
            </a:endParaRPr>
          </a:p>
        </p:txBody>
      </p:sp>
      <p:pic>
        <p:nvPicPr>
          <p:cNvPr id="1026" name="Picture 2" descr="BasicNetwor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8" t="25886" r="20101" b="70855"/>
          <a:stretch/>
        </p:blipFill>
        <p:spPr bwMode="auto">
          <a:xfrm>
            <a:off x="2480580" y="2022630"/>
            <a:ext cx="8179814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BasicNetwor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9" t="31183" r="19061" b="63868"/>
          <a:stretch/>
        </p:blipFill>
        <p:spPr bwMode="auto">
          <a:xfrm>
            <a:off x="2230678" y="3108368"/>
            <a:ext cx="7976199" cy="84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BasicNetwor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0" t="38028" r="35145" b="56791"/>
          <a:stretch/>
        </p:blipFill>
        <p:spPr bwMode="auto">
          <a:xfrm>
            <a:off x="2326273" y="4744019"/>
            <a:ext cx="6062151" cy="91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矩形 33"/>
          <p:cNvSpPr/>
          <p:nvPr/>
        </p:nvSpPr>
        <p:spPr>
          <a:xfrm>
            <a:off x="5832421" y="4835713"/>
            <a:ext cx="2675703" cy="537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1028" idx="2"/>
          </p:cNvCxnSpPr>
          <p:nvPr/>
        </p:nvCxnSpPr>
        <p:spPr>
          <a:xfrm flipH="1">
            <a:off x="5357348" y="5661249"/>
            <a:ext cx="1" cy="418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68616" y="6104552"/>
            <a:ext cx="241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2060"/>
                </a:solidFill>
              </a:rPr>
              <a:t>Deliver to protocol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766777" y="5013176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允许消息的丢失与重复交付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49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Cambria" panose="02040503050406030204" charset="0"/>
                <a:cs typeface="Cambria" panose="02040503050406030204" charset="0"/>
              </a:rPr>
              <a:t>可靠网络</a:t>
            </a:r>
            <a:endParaRPr lang="zh-CN" altLang="en-US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25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67315" y="2424035"/>
            <a:ext cx="1204435" cy="47519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Protocol</a:t>
            </a:r>
            <a:endParaRPr lang="zh-CN" altLang="en-US" dirty="0"/>
          </a:p>
        </p:txBody>
      </p:sp>
      <p:sp>
        <p:nvSpPr>
          <p:cNvPr id="11" name="圆柱形 10"/>
          <p:cNvSpPr/>
          <p:nvPr/>
        </p:nvSpPr>
        <p:spPr>
          <a:xfrm>
            <a:off x="966428" y="3892519"/>
            <a:ext cx="442392" cy="720080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r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>
            <a:stCxn id="11" idx="0"/>
          </p:cNvCxnSpPr>
          <p:nvPr/>
        </p:nvCxnSpPr>
        <p:spPr>
          <a:xfrm flipV="1">
            <a:off x="1187624" y="2899233"/>
            <a:ext cx="0" cy="1103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12530" y="3190119"/>
            <a:ext cx="70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chemeClr val="bg2"/>
                </a:solidFill>
              </a:rPr>
              <a:t>m</a:t>
            </a:r>
            <a:endParaRPr lang="zh-CN" altLang="en-US" i="1" dirty="0">
              <a:solidFill>
                <a:schemeClr val="bg2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-11673" y="4462669"/>
            <a:ext cx="125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delete </a:t>
            </a:r>
            <a:r>
              <a:rPr lang="en-US" altLang="zh-CN" i="1" dirty="0" smtClean="0">
                <a:solidFill>
                  <a:srgbClr val="FF0000"/>
                </a:solidFill>
              </a:rPr>
              <a:t>m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76989" y="2541935"/>
            <a:ext cx="7087499" cy="1790135"/>
          </a:xfrm>
          <a:prstGeom prst="rect">
            <a:avLst/>
          </a:prstGeom>
          <a:noFill/>
          <a:ln>
            <a:solidFill>
              <a:srgbClr val="99CC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ReliableNetwork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27586" r="36624" b="64070"/>
          <a:stretch/>
        </p:blipFill>
        <p:spPr bwMode="auto">
          <a:xfrm>
            <a:off x="1751061" y="2502760"/>
            <a:ext cx="6205315" cy="157431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矩形 17"/>
          <p:cNvSpPr/>
          <p:nvPr/>
        </p:nvSpPr>
        <p:spPr>
          <a:xfrm>
            <a:off x="6510695" y="3251537"/>
            <a:ext cx="2176105" cy="537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15816" y="3804585"/>
            <a:ext cx="4968552" cy="361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605695" y="4170180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消息不会重复交付，不会丢失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969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黑体" panose="02010609060101010101" pitchFamily="49" charset="-122"/>
              </a:rPr>
              <a:t>“</a:t>
            </a:r>
            <a:r>
              <a:rPr lang="zh-CN" altLang="en-US" dirty="0">
                <a:latin typeface="黑体" panose="02010609060101010101" pitchFamily="49" charset="-122"/>
              </a:rPr>
              <a:t>先于</a:t>
            </a:r>
            <a:r>
              <a:rPr lang="en-US" altLang="zh-CN" dirty="0" smtClean="0">
                <a:latin typeface="黑体" panose="02010609060101010101" pitchFamily="49" charset="-122"/>
              </a:rPr>
              <a:t>”(</a:t>
            </a:r>
            <a:r>
              <a:rPr lang="en-US" altLang="zh-CN" dirty="0" smtClean="0">
                <a:ea typeface="Cambria" panose="02040503050406030204" pitchFamily="18" charset="0"/>
              </a:rPr>
              <a:t>happen-before</a:t>
            </a:r>
            <a:r>
              <a:rPr lang="en-US" altLang="zh-CN" b="0" dirty="0" smtClean="0">
                <a:latin typeface="黑体" panose="02010609060101010101" pitchFamily="49" charset="-122"/>
              </a:rPr>
              <a:t>)</a:t>
            </a:r>
            <a:r>
              <a:rPr lang="en-US" altLang="zh-CN" dirty="0" smtClean="0">
                <a:latin typeface="黑体" panose="02010609060101010101" pitchFamily="49" charset="-122"/>
              </a:rPr>
              <a:t> </a:t>
            </a:r>
            <a:r>
              <a:rPr lang="zh-CN" altLang="en-US" dirty="0">
                <a:latin typeface="黑体" panose="02010609060101010101" pitchFamily="49" charset="-122"/>
              </a:rPr>
              <a:t>关系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26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1752480"/>
                <a:ext cx="8229600" cy="4716000"/>
              </a:xfrm>
            </p:spPr>
            <p:txBody>
              <a:bodyPr/>
              <a:lstStyle/>
              <a:p>
                <a:endParaRPr lang="en-US" altLang="zh-CN" sz="2400" dirty="0" smtClean="0">
                  <a:latin typeface="Cambria" panose="02040503050406030204" charset="0"/>
                  <a:cs typeface="Cambria" panose="02040503050406030204" charset="0"/>
                </a:endParaRPr>
              </a:p>
              <a:p>
                <a:endParaRPr lang="en-US" altLang="zh-CN" sz="2400" dirty="0">
                  <a:latin typeface="Cambria" panose="02040503050406030204" charset="0"/>
                  <a:cs typeface="Cambria" panose="02040503050406030204" charset="0"/>
                </a:endParaRPr>
              </a:p>
              <a:p>
                <a:endParaRPr lang="en-US" altLang="zh-CN" sz="2400" dirty="0" smtClean="0">
                  <a:latin typeface="Cambria" panose="02040503050406030204" charset="0"/>
                  <a:cs typeface="Cambria" panose="02040503050406030204" charset="0"/>
                </a:endParaRPr>
              </a:p>
              <a:p>
                <a:endParaRPr lang="en-US" altLang="zh-CN" sz="2400" dirty="0">
                  <a:latin typeface="Cambria" panose="02040503050406030204" charset="0"/>
                  <a:cs typeface="Cambria" panose="02040503050406030204" charset="0"/>
                </a:endParaRPr>
              </a:p>
              <a:p>
                <a:endParaRPr lang="en-US" altLang="zh-CN" sz="2400" dirty="0" smtClean="0">
                  <a:latin typeface="Cambria" panose="02040503050406030204" charset="0"/>
                  <a:cs typeface="Cambria" panose="02040503050406030204" charset="0"/>
                </a:endParaRPr>
              </a:p>
              <a:p>
                <a:endParaRPr lang="en-US" altLang="zh-CN" sz="2400" dirty="0">
                  <a:latin typeface="Cambria" panose="02040503050406030204" charset="0"/>
                  <a:cs typeface="Cambria" panose="02040503050406030204" charset="0"/>
                </a:endParaRPr>
              </a:p>
              <a:p>
                <a:pPr lvl="0"/>
                <a:r>
                  <a:rPr lang="zh-CN" altLang="zh-CN" sz="2000" b="1" dirty="0"/>
                  <a:t>假设消息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2000" b="1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zh-CN" sz="2000" b="1" dirty="0"/>
                  <a:t>分别由副本节点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2000" b="1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zh-CN" sz="2000" b="1" dirty="0"/>
                  <a:t>广播</a:t>
                </a:r>
                <a:r>
                  <a:rPr lang="en-US" altLang="zh-CN" sz="2000" b="1" dirty="0"/>
                  <a:t>,</a:t>
                </a:r>
                <a:r>
                  <a:rPr lang="zh-CN" altLang="zh-CN" sz="2000" b="1" dirty="0"/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2000" b="1" dirty="0"/>
                  <a:t>先于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zh-CN" sz="2000" b="1" dirty="0"/>
                  <a:t>发生当且仅当</a:t>
                </a:r>
                <a:r>
                  <a:rPr lang="en-US" altLang="zh-CN" sz="2000" b="1" dirty="0"/>
                  <a:t>:</a:t>
                </a:r>
                <a:endParaRPr lang="zh-CN" altLang="zh-CN" sz="2000" b="1" dirty="0"/>
              </a:p>
              <a:p>
                <a:pPr lvl="1" hangingPunct="0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1800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1800" dirty="0"/>
                  <a:t>是同一副本节点且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1800" dirty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1800" dirty="0"/>
                  <a:t>之前被广播</a:t>
                </a:r>
                <a:r>
                  <a:rPr lang="en-US" altLang="zh-CN" sz="1800" dirty="0"/>
                  <a:t>;</a:t>
                </a:r>
                <a:r>
                  <a:rPr lang="zh-CN" altLang="zh-CN" sz="1800" dirty="0"/>
                  <a:t>或</a:t>
                </a:r>
              </a:p>
              <a:p>
                <a:pPr lvl="1" hangingPunct="0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1800" dirty="0"/>
                  <a:t>在广播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1800" dirty="0"/>
                  <a:t>之前已交付过消息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/>
                  <a:t>;</a:t>
                </a:r>
                <a:r>
                  <a:rPr lang="zh-CN" altLang="zh-CN" sz="1800" dirty="0"/>
                  <a:t>或</a:t>
                </a:r>
              </a:p>
              <a:p>
                <a:pPr lvl="1" hangingPunct="0"/>
                <a:r>
                  <a:rPr lang="zh-CN" altLang="zh-CN" sz="1800" dirty="0"/>
                  <a:t>存在消息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zh-CN" sz="1800" dirty="0"/>
                  <a:t>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1800" dirty="0"/>
                  <a:t>先于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zh-CN" sz="1800" dirty="0"/>
                  <a:t>发生且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zh-CN" sz="1800" dirty="0"/>
                  <a:t>先于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1800" dirty="0"/>
                  <a:t>发生</a:t>
                </a:r>
                <a:r>
                  <a:rPr lang="en-US" altLang="zh-CN" sz="1800" dirty="0"/>
                  <a:t>.</a:t>
                </a:r>
                <a:endParaRPr lang="zh-CN" altLang="zh-CN" sz="1800" dirty="0"/>
              </a:p>
            </p:txBody>
          </p:sp>
        </mc:Choice>
        <mc:Fallback xmlns="">
          <p:sp>
            <p:nvSpPr>
              <p:cNvPr id="8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752480"/>
                <a:ext cx="8229600" cy="4716000"/>
              </a:xfrm>
              <a:blipFill>
                <a:blip r:embed="rId3"/>
                <a:stretch>
                  <a:fillRect l="-74" r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/>
          <p:cNvCxnSpPr/>
          <p:nvPr/>
        </p:nvCxnSpPr>
        <p:spPr>
          <a:xfrm>
            <a:off x="1105787" y="2492896"/>
            <a:ext cx="62466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1105787" y="3212976"/>
            <a:ext cx="62466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1122083" y="3943828"/>
            <a:ext cx="62466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56" y="2254738"/>
            <a:ext cx="390580" cy="47631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92" y="3001384"/>
            <a:ext cx="390580" cy="43821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981" y="3709925"/>
            <a:ext cx="371527" cy="495369"/>
          </a:xfrm>
          <a:prstGeom prst="rect">
            <a:avLst/>
          </a:prstGeom>
        </p:spPr>
      </p:pic>
      <p:cxnSp>
        <p:nvCxnSpPr>
          <p:cNvPr id="28" name="直接箭头连接符 27"/>
          <p:cNvCxnSpPr/>
          <p:nvPr/>
        </p:nvCxnSpPr>
        <p:spPr>
          <a:xfrm>
            <a:off x="1979712" y="2492896"/>
            <a:ext cx="611088" cy="7200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3124200" y="3212976"/>
            <a:ext cx="583704" cy="7308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1979712" y="2492896"/>
            <a:ext cx="3240360" cy="14509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718183" y="3063594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❌</a:t>
            </a: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1979712" y="2492896"/>
            <a:ext cx="611088" cy="14647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392492" y="3715329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00B050"/>
                </a:solidFill>
              </a:rPr>
              <a:t>√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258639" y="3239654"/>
            <a:ext cx="382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不</a:t>
            </a:r>
            <a:r>
              <a:rPr lang="zh-CN" altLang="en-US" dirty="0" smtClean="0">
                <a:solidFill>
                  <a:srgbClr val="FF0000"/>
                </a:solidFill>
              </a:rPr>
              <a:t>满足</a:t>
            </a:r>
            <a:r>
              <a:rPr lang="zh-CN" altLang="en-US" dirty="0">
                <a:solidFill>
                  <a:srgbClr val="FF0000"/>
                </a:solidFill>
              </a:rPr>
              <a:t>因果网络</a:t>
            </a:r>
            <a:r>
              <a:rPr lang="zh-CN" altLang="en-US" dirty="0" smtClean="0">
                <a:solidFill>
                  <a:srgbClr val="FF0000"/>
                </a:solidFill>
              </a:rPr>
              <a:t>的要求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标题 1"/>
          <p:cNvSpPr txBox="1">
            <a:spLocks/>
          </p:cNvSpPr>
          <p:nvPr/>
        </p:nvSpPr>
        <p:spPr bwMode="auto">
          <a:xfrm>
            <a:off x="3408507" y="1315015"/>
            <a:ext cx="4979917" cy="6487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57126C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3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3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3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3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3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3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3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3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kern="0" dirty="0" smtClean="0">
                <a:latin typeface="Cambria" panose="02040503050406030204" charset="0"/>
                <a:cs typeface="Cambria" panose="02040503050406030204" charset="0"/>
              </a:rPr>
              <a:t>——</a:t>
            </a:r>
            <a:r>
              <a:rPr lang="zh-CN" altLang="en-US" sz="2800" kern="0" dirty="0" smtClean="0">
                <a:latin typeface="Cambria" panose="02040503050406030204" charset="0"/>
                <a:cs typeface="Cambria" panose="02040503050406030204" charset="0"/>
              </a:rPr>
              <a:t>因果网络的消息交付条件</a:t>
            </a:r>
            <a:endParaRPr lang="zh-CN" altLang="en-US" sz="2800" kern="0" dirty="0">
              <a:latin typeface="Cambria" panose="02040503050406030204" charset="0"/>
              <a:cs typeface="Cambria" panose="02040503050406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8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3" grpId="0"/>
      <p:bldP spid="20" grpId="0"/>
      <p:bldP spid="2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Cambria" panose="02040503050406030204" charset="0"/>
                <a:cs typeface="Cambria" panose="02040503050406030204" charset="0"/>
              </a:rPr>
              <a:t>因果网络</a:t>
            </a:r>
            <a:endParaRPr lang="zh-CN" altLang="en-US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27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3" name="圆柱形 2"/>
          <p:cNvSpPr/>
          <p:nvPr/>
        </p:nvSpPr>
        <p:spPr>
          <a:xfrm>
            <a:off x="490098" y="1626489"/>
            <a:ext cx="442392" cy="720080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 smtClean="0">
                <a:solidFill>
                  <a:schemeClr val="tx1"/>
                </a:solidFill>
              </a:rPr>
              <a:t>r</a:t>
            </a:r>
            <a:r>
              <a:rPr lang="en-US" altLang="zh-CN" b="1" baseline="-25000" dirty="0" smtClean="0">
                <a:solidFill>
                  <a:schemeClr val="tx1"/>
                </a:solidFill>
              </a:rPr>
              <a:t>1</a:t>
            </a:r>
            <a:endParaRPr lang="zh-CN" alt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2" name="圆柱形 11"/>
          <p:cNvSpPr/>
          <p:nvPr/>
        </p:nvSpPr>
        <p:spPr>
          <a:xfrm>
            <a:off x="1243086" y="1608835"/>
            <a:ext cx="442392" cy="720080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 smtClean="0">
                <a:solidFill>
                  <a:schemeClr val="tx1"/>
                </a:solidFill>
              </a:rPr>
              <a:t>r</a:t>
            </a:r>
            <a:r>
              <a:rPr lang="en-US" altLang="zh-CN" b="1" baseline="-25000" dirty="0" smtClean="0">
                <a:solidFill>
                  <a:schemeClr val="tx1"/>
                </a:solidFill>
              </a:rPr>
              <a:t>2</a:t>
            </a:r>
            <a:endParaRPr lang="zh-CN" alt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3" name="圆柱形 12"/>
          <p:cNvSpPr/>
          <p:nvPr/>
        </p:nvSpPr>
        <p:spPr>
          <a:xfrm>
            <a:off x="1992946" y="1625609"/>
            <a:ext cx="442392" cy="720080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 smtClean="0">
                <a:solidFill>
                  <a:schemeClr val="tx1"/>
                </a:solidFill>
              </a:rPr>
              <a:t>r</a:t>
            </a:r>
            <a:r>
              <a:rPr lang="en-US" altLang="zh-CN" b="1" baseline="-25000" dirty="0" smtClean="0">
                <a:solidFill>
                  <a:schemeClr val="tx1"/>
                </a:solidFill>
              </a:rPr>
              <a:t>3</a:t>
            </a:r>
            <a:endParaRPr lang="zh-CN" alt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6" name="圆柱形 15"/>
          <p:cNvSpPr/>
          <p:nvPr/>
        </p:nvSpPr>
        <p:spPr>
          <a:xfrm>
            <a:off x="463268" y="3208294"/>
            <a:ext cx="442392" cy="720080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 smtClean="0">
                <a:solidFill>
                  <a:schemeClr val="tx1"/>
                </a:solidFill>
              </a:rPr>
              <a:t>r</a:t>
            </a:r>
            <a:r>
              <a:rPr lang="en-US" altLang="zh-CN" b="1" baseline="-25000" dirty="0" smtClean="0">
                <a:solidFill>
                  <a:schemeClr val="tx1"/>
                </a:solidFill>
              </a:rPr>
              <a:t>1</a:t>
            </a:r>
            <a:endParaRPr lang="zh-CN" alt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7" name="圆柱形 16"/>
          <p:cNvSpPr/>
          <p:nvPr/>
        </p:nvSpPr>
        <p:spPr>
          <a:xfrm>
            <a:off x="1172642" y="3208294"/>
            <a:ext cx="442392" cy="720080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 smtClean="0">
                <a:solidFill>
                  <a:schemeClr val="tx1"/>
                </a:solidFill>
              </a:rPr>
              <a:t>r</a:t>
            </a:r>
            <a:r>
              <a:rPr lang="en-US" altLang="zh-CN" b="1" baseline="-25000" dirty="0" smtClean="0">
                <a:solidFill>
                  <a:schemeClr val="tx1"/>
                </a:solidFill>
              </a:rPr>
              <a:t>2</a:t>
            </a:r>
            <a:endParaRPr lang="zh-CN" alt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8" name="圆柱形 17"/>
          <p:cNvSpPr/>
          <p:nvPr/>
        </p:nvSpPr>
        <p:spPr>
          <a:xfrm>
            <a:off x="1937960" y="3198699"/>
            <a:ext cx="442392" cy="720080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 smtClean="0">
                <a:solidFill>
                  <a:schemeClr val="tx1"/>
                </a:solidFill>
              </a:rPr>
              <a:t>r</a:t>
            </a:r>
            <a:r>
              <a:rPr lang="en-US" altLang="zh-CN" b="1" baseline="-25000" dirty="0" smtClean="0">
                <a:solidFill>
                  <a:schemeClr val="tx1"/>
                </a:solidFill>
              </a:rPr>
              <a:t>3</a:t>
            </a:r>
            <a:endParaRPr lang="zh-CN" altLang="en-US" b="1" baseline="-25000" dirty="0">
              <a:solidFill>
                <a:schemeClr val="tx1"/>
              </a:solidFill>
            </a:endParaRPr>
          </a:p>
        </p:txBody>
      </p:sp>
      <p:cxnSp>
        <p:nvCxnSpPr>
          <p:cNvPr id="20" name="曲线连接符 19"/>
          <p:cNvCxnSpPr>
            <a:stCxn id="16" idx="1"/>
            <a:endCxn id="17" idx="1"/>
          </p:cNvCxnSpPr>
          <p:nvPr/>
        </p:nvCxnSpPr>
        <p:spPr>
          <a:xfrm rot="5400000" flipH="1" flipV="1">
            <a:off x="1039151" y="2853607"/>
            <a:ext cx="12700" cy="70937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曲线连接符 21"/>
          <p:cNvCxnSpPr>
            <a:stCxn id="16" idx="1"/>
            <a:endCxn id="18" idx="1"/>
          </p:cNvCxnSpPr>
          <p:nvPr/>
        </p:nvCxnSpPr>
        <p:spPr>
          <a:xfrm rot="5400000" flipH="1" flipV="1">
            <a:off x="1417013" y="2466151"/>
            <a:ext cx="9595" cy="1474692"/>
          </a:xfrm>
          <a:prstGeom prst="curvedConnector3">
            <a:avLst>
              <a:gd name="adj1" fmla="val 248249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611925" y="2690338"/>
            <a:ext cx="70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chemeClr val="bg2"/>
                </a:solidFill>
              </a:rPr>
              <a:t>m</a:t>
            </a:r>
            <a:endParaRPr lang="zh-CN" altLang="en-US" i="1" dirty="0">
              <a:solidFill>
                <a:schemeClr val="bg2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54722" y="2924944"/>
            <a:ext cx="49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chemeClr val="bg2"/>
                </a:solidFill>
              </a:rPr>
              <a:t>m</a:t>
            </a:r>
            <a:endParaRPr lang="zh-CN" altLang="en-US" i="1" dirty="0">
              <a:solidFill>
                <a:schemeClr val="bg2"/>
              </a:solidFill>
            </a:endParaRPr>
          </a:p>
        </p:txBody>
      </p:sp>
      <p:sp>
        <p:nvSpPr>
          <p:cNvPr id="28" name="圆柱形 27"/>
          <p:cNvSpPr/>
          <p:nvPr/>
        </p:nvSpPr>
        <p:spPr>
          <a:xfrm>
            <a:off x="1302803" y="5984006"/>
            <a:ext cx="442392" cy="720080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 smtClean="0">
                <a:solidFill>
                  <a:schemeClr val="tx1"/>
                </a:solidFill>
              </a:rPr>
              <a:t>r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1523999" y="5449194"/>
            <a:ext cx="0" cy="504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921782" y="4967880"/>
            <a:ext cx="1204435" cy="47519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Protocol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1561645" y="5541170"/>
            <a:ext cx="70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chemeClr val="bg2"/>
                </a:solidFill>
              </a:rPr>
              <a:t>m</a:t>
            </a:r>
            <a:endParaRPr lang="zh-CN" altLang="en-US" i="1" dirty="0">
              <a:solidFill>
                <a:schemeClr val="bg2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703861" y="2924944"/>
            <a:ext cx="6453630" cy="1367372"/>
          </a:xfrm>
          <a:prstGeom prst="rect">
            <a:avLst/>
          </a:prstGeom>
          <a:noFill/>
          <a:ln>
            <a:solidFill>
              <a:srgbClr val="99CC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333169" y="4488965"/>
            <a:ext cx="6631319" cy="2247009"/>
          </a:xfrm>
          <a:prstGeom prst="rect">
            <a:avLst/>
          </a:prstGeom>
          <a:noFill/>
          <a:ln>
            <a:solidFill>
              <a:srgbClr val="99CC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8937" y="2322902"/>
            <a:ext cx="54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chemeClr val="accent6"/>
                </a:solidFill>
              </a:rPr>
              <a:t>vc</a:t>
            </a:r>
            <a:r>
              <a:rPr lang="en-US" altLang="zh-CN" baseline="-25000" dirty="0" smtClean="0">
                <a:solidFill>
                  <a:schemeClr val="accent6"/>
                </a:solidFill>
              </a:rPr>
              <a:t>1</a:t>
            </a:r>
            <a:endParaRPr lang="zh-CN" altLang="en-US" baseline="-25000" dirty="0">
              <a:solidFill>
                <a:schemeClr val="accent6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977903" y="2322902"/>
            <a:ext cx="54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6"/>
                </a:solidFill>
              </a:rPr>
              <a:t>vc</a:t>
            </a:r>
            <a:r>
              <a:rPr lang="en-US" altLang="zh-CN" baseline="-25000" dirty="0">
                <a:solidFill>
                  <a:schemeClr val="accent6"/>
                </a:solidFill>
              </a:rPr>
              <a:t>3</a:t>
            </a:r>
            <a:endParaRPr lang="zh-CN" altLang="en-US" baseline="-25000" dirty="0">
              <a:solidFill>
                <a:schemeClr val="accent6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188828" y="2326560"/>
            <a:ext cx="50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6"/>
                </a:solidFill>
              </a:rPr>
              <a:t>vc</a:t>
            </a:r>
            <a:r>
              <a:rPr lang="en-US" altLang="zh-CN" baseline="-25000" dirty="0">
                <a:solidFill>
                  <a:schemeClr val="accent6"/>
                </a:solidFill>
              </a:rPr>
              <a:t>2</a:t>
            </a:r>
            <a:endParaRPr lang="zh-CN" altLang="en-US" baseline="-25000" dirty="0">
              <a:solidFill>
                <a:schemeClr val="accent6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0041" y="4472385"/>
            <a:ext cx="227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chemeClr val="accent6"/>
                </a:solidFill>
              </a:rPr>
              <a:t>vc</a:t>
            </a:r>
            <a:r>
              <a:rPr lang="en-US" altLang="zh-CN" baseline="-25000" dirty="0" smtClean="0">
                <a:solidFill>
                  <a:schemeClr val="accent6"/>
                </a:solidFill>
              </a:rPr>
              <a:t>1</a:t>
            </a:r>
            <a:r>
              <a:rPr lang="en-US" altLang="zh-CN" dirty="0" smtClean="0">
                <a:solidFill>
                  <a:schemeClr val="accent6"/>
                </a:solidFill>
              </a:rPr>
              <a:t>’[</a:t>
            </a:r>
            <a:r>
              <a:rPr lang="en-US" altLang="zh-CN" dirty="0">
                <a:solidFill>
                  <a:schemeClr val="accent6"/>
                </a:solidFill>
              </a:rPr>
              <a:t>1]= </a:t>
            </a:r>
            <a:r>
              <a:rPr lang="en-US" altLang="zh-CN" i="1" dirty="0" smtClean="0">
                <a:solidFill>
                  <a:schemeClr val="accent6"/>
                </a:solidFill>
              </a:rPr>
              <a:t>vc</a:t>
            </a:r>
            <a:r>
              <a:rPr lang="en-US" altLang="zh-CN" baseline="-25000" dirty="0" smtClean="0">
                <a:solidFill>
                  <a:schemeClr val="accent6"/>
                </a:solidFill>
              </a:rPr>
              <a:t>1</a:t>
            </a:r>
            <a:r>
              <a:rPr lang="en-US" altLang="zh-CN" dirty="0" smtClean="0">
                <a:solidFill>
                  <a:schemeClr val="accent6"/>
                </a:solidFill>
              </a:rPr>
              <a:t>[1] + 1</a:t>
            </a:r>
            <a:endParaRPr lang="zh-CN" altLang="en-US" baseline="-25000" dirty="0">
              <a:solidFill>
                <a:schemeClr val="accent6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137190" y="3926059"/>
            <a:ext cx="54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chemeClr val="accent6"/>
                </a:solidFill>
              </a:rPr>
              <a:t>vc</a:t>
            </a:r>
            <a:r>
              <a:rPr lang="en-US" altLang="zh-CN" baseline="-25000" dirty="0">
                <a:solidFill>
                  <a:schemeClr val="accent6"/>
                </a:solidFill>
              </a:rPr>
              <a:t>2</a:t>
            </a:r>
            <a:endParaRPr lang="zh-CN" altLang="en-US" baseline="-25000" dirty="0">
              <a:solidFill>
                <a:schemeClr val="accent6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962570" y="3907748"/>
            <a:ext cx="54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chemeClr val="accent6"/>
                </a:solidFill>
              </a:rPr>
              <a:t>vc</a:t>
            </a:r>
            <a:r>
              <a:rPr lang="en-US" altLang="zh-CN" baseline="-25000" dirty="0">
                <a:solidFill>
                  <a:schemeClr val="accent6"/>
                </a:solidFill>
              </a:rPr>
              <a:t>3</a:t>
            </a:r>
            <a:endParaRPr lang="zh-CN" altLang="en-US" baseline="-25000" dirty="0">
              <a:solidFill>
                <a:schemeClr val="accent6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711294" y="4277081"/>
            <a:ext cx="0" cy="232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447514" y="3933056"/>
            <a:ext cx="719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solidFill>
                  <a:schemeClr val="accent6"/>
                </a:solidFill>
              </a:rPr>
              <a:t>Vc</a:t>
            </a:r>
            <a:r>
              <a:rPr lang="en-US" altLang="zh-CN" baseline="-25000" dirty="0" smtClean="0">
                <a:solidFill>
                  <a:schemeClr val="accent6"/>
                </a:solidFill>
              </a:rPr>
              <a:t>1</a:t>
            </a:r>
            <a:r>
              <a:rPr lang="en-US" altLang="zh-CN" dirty="0" smtClean="0">
                <a:solidFill>
                  <a:schemeClr val="accent6"/>
                </a:solidFill>
              </a:rPr>
              <a:t>’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027566" y="1417638"/>
            <a:ext cx="5240416" cy="1125430"/>
          </a:xfrm>
          <a:prstGeom prst="rect">
            <a:avLst/>
          </a:prstGeom>
          <a:noFill/>
          <a:ln>
            <a:solidFill>
              <a:srgbClr val="99CC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62360" y="5410177"/>
            <a:ext cx="1253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c</a:t>
            </a:r>
            <a:r>
              <a:rPr lang="en-US" altLang="zh-CN" dirty="0" smtClean="0">
                <a:solidFill>
                  <a:srgbClr val="7030A0"/>
                </a:solidFill>
              </a:rPr>
              <a:t>ausal delivery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3" name="图片 42" descr="CausalNetwork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5" t="39387" r="43894" b="55532"/>
          <a:stretch/>
        </p:blipFill>
        <p:spPr bwMode="auto">
          <a:xfrm>
            <a:off x="3001062" y="1493199"/>
            <a:ext cx="5425931" cy="1014369"/>
          </a:xfrm>
          <a:prstGeom prst="rect">
            <a:avLst/>
          </a:prstGeom>
          <a:noFill/>
        </p:spPr>
      </p:pic>
      <p:pic>
        <p:nvPicPr>
          <p:cNvPr id="44" name="图片 43" descr="CausalNetwork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44142" r="48246" b="48485"/>
          <a:stretch/>
        </p:blipFill>
        <p:spPr bwMode="auto">
          <a:xfrm>
            <a:off x="2670621" y="2870883"/>
            <a:ext cx="4531479" cy="1403059"/>
          </a:xfrm>
          <a:prstGeom prst="rect">
            <a:avLst/>
          </a:prstGeom>
          <a:noFill/>
        </p:spPr>
      </p:pic>
      <p:pic>
        <p:nvPicPr>
          <p:cNvPr id="45" name="图片 44" descr="CausalNetwork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t="58945" r="30625" b="30316"/>
          <a:stretch/>
        </p:blipFill>
        <p:spPr bwMode="auto">
          <a:xfrm>
            <a:off x="2107010" y="4509120"/>
            <a:ext cx="7001493" cy="1991676"/>
          </a:xfrm>
          <a:prstGeom prst="rect">
            <a:avLst/>
          </a:prstGeom>
          <a:noFill/>
        </p:spPr>
      </p:pic>
      <p:sp>
        <p:nvSpPr>
          <p:cNvPr id="46" name="矩形 45"/>
          <p:cNvSpPr/>
          <p:nvPr/>
        </p:nvSpPr>
        <p:spPr>
          <a:xfrm>
            <a:off x="3032448" y="5360632"/>
            <a:ext cx="4968552" cy="36655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3302269" y="5910503"/>
            <a:ext cx="5724367" cy="32820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165949" y="2465693"/>
            <a:ext cx="382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使用向量时钟刻画消息间的因果序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60617" y="6504812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允许消息的丢失与重复交付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622752" y="2100967"/>
            <a:ext cx="4645230" cy="3781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170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Cambria" panose="02040503050406030204" pitchFamily="18" charset="0"/>
              </a:rPr>
              <a:t>因果网络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28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pic>
        <p:nvPicPr>
          <p:cNvPr id="7" name="图片 6" descr="CausalNetwor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8" t="50921" r="18332" b="41747"/>
          <a:stretch/>
        </p:blipFill>
        <p:spPr bwMode="auto">
          <a:xfrm>
            <a:off x="190208" y="1628800"/>
            <a:ext cx="8496944" cy="1332854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266408" y="1732512"/>
            <a:ext cx="8420392" cy="1229142"/>
          </a:xfrm>
          <a:prstGeom prst="rect">
            <a:avLst/>
          </a:prstGeom>
          <a:noFill/>
          <a:ln>
            <a:solidFill>
              <a:srgbClr val="99CC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979712" y="2624997"/>
            <a:ext cx="0" cy="1380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894002" y="4006538"/>
            <a:ext cx="2453862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zh-CN" dirty="0"/>
              <a:t>副本节点</a:t>
            </a:r>
            <a:r>
              <a:rPr lang="en-US" altLang="zh-CN" i="1" dirty="0" err="1"/>
              <a:t>mr</a:t>
            </a:r>
            <a:r>
              <a:rPr lang="zh-CN" altLang="zh-CN" dirty="0"/>
              <a:t>在广播</a:t>
            </a:r>
            <a:r>
              <a:rPr lang="en-US" altLang="zh-CN" i="1" dirty="0"/>
              <a:t>cm</a:t>
            </a:r>
            <a:r>
              <a:rPr lang="zh-CN" altLang="zh-CN" dirty="0"/>
              <a:t>之前所广播的消息都已被</a:t>
            </a:r>
            <a:r>
              <a:rPr lang="en-US" altLang="zh-CN" i="1" dirty="0"/>
              <a:t>r</a:t>
            </a:r>
            <a:r>
              <a:rPr lang="zh-CN" altLang="zh-CN" dirty="0"/>
              <a:t>交付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8" idx="2"/>
          </p:cNvCxnSpPr>
          <p:nvPr/>
        </p:nvCxnSpPr>
        <p:spPr>
          <a:xfrm>
            <a:off x="4476604" y="2961654"/>
            <a:ext cx="23388" cy="1043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834236" y="4006538"/>
            <a:ext cx="2718963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zh-CN" dirty="0"/>
              <a:t>副本节点</a:t>
            </a:r>
            <a:r>
              <a:rPr lang="en-US" altLang="zh-CN" i="1" dirty="0" err="1"/>
              <a:t>mr</a:t>
            </a:r>
            <a:r>
              <a:rPr lang="zh-CN" altLang="zh-CN" dirty="0"/>
              <a:t>在广播</a:t>
            </a:r>
            <a:r>
              <a:rPr lang="en-US" altLang="zh-CN" i="1" dirty="0"/>
              <a:t>cm</a:t>
            </a:r>
            <a:r>
              <a:rPr lang="zh-CN" altLang="zh-CN" dirty="0"/>
              <a:t>之前所交付的来自其它副本节点的消息都已被</a:t>
            </a:r>
            <a:r>
              <a:rPr lang="en-US" altLang="zh-CN" i="1" dirty="0"/>
              <a:t>r</a:t>
            </a:r>
            <a:r>
              <a:rPr lang="zh-CN" altLang="zh-CN" dirty="0"/>
              <a:t>交付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979712" y="3669473"/>
            <a:ext cx="249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建模重复交付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26744" y="2348880"/>
            <a:ext cx="3157224" cy="2940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26744" y="2655267"/>
            <a:ext cx="4525376" cy="30491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0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Cambria" panose="02040503050406030204" charset="0"/>
                <a:cs typeface="Cambria" panose="02040503050406030204" charset="0"/>
              </a:rPr>
              <a:t>可靠因果网络</a:t>
            </a:r>
            <a:endParaRPr lang="zh-CN" altLang="en-US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29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pic>
        <p:nvPicPr>
          <p:cNvPr id="2050" name="Picture 2" descr="ReliableCausalNetwor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4" t="27539" r="17002" b="65603"/>
          <a:stretch/>
        </p:blipFill>
        <p:spPr bwMode="auto">
          <a:xfrm>
            <a:off x="-784" y="1712086"/>
            <a:ext cx="8964488" cy="1266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/>
          <p:cNvSpPr/>
          <p:nvPr/>
        </p:nvSpPr>
        <p:spPr>
          <a:xfrm>
            <a:off x="203528" y="1688070"/>
            <a:ext cx="8736944" cy="1266721"/>
          </a:xfrm>
          <a:prstGeom prst="rect">
            <a:avLst/>
          </a:prstGeom>
          <a:noFill/>
          <a:ln>
            <a:solidFill>
              <a:srgbClr val="99CC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1979712" y="2624997"/>
            <a:ext cx="0" cy="1380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4476604" y="2961654"/>
            <a:ext cx="23388" cy="1043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94002" y="4006538"/>
            <a:ext cx="2453862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zh-CN" dirty="0"/>
              <a:t>副本节点</a:t>
            </a:r>
            <a:r>
              <a:rPr lang="en-US" altLang="zh-CN" i="1" dirty="0" err="1"/>
              <a:t>mr</a:t>
            </a:r>
            <a:r>
              <a:rPr lang="zh-CN" altLang="zh-CN" dirty="0"/>
              <a:t>在广播</a:t>
            </a:r>
            <a:r>
              <a:rPr lang="en-US" altLang="zh-CN" i="1" dirty="0"/>
              <a:t>cm</a:t>
            </a:r>
            <a:r>
              <a:rPr lang="zh-CN" altLang="zh-CN" dirty="0"/>
              <a:t>之前所广播的消息都已被</a:t>
            </a:r>
            <a:r>
              <a:rPr lang="en-US" altLang="zh-CN" i="1" dirty="0"/>
              <a:t>r</a:t>
            </a:r>
            <a:r>
              <a:rPr lang="zh-CN" altLang="zh-CN" dirty="0"/>
              <a:t>交付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3834236" y="4006538"/>
            <a:ext cx="2718963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zh-CN" dirty="0"/>
              <a:t>副本节点</a:t>
            </a:r>
            <a:r>
              <a:rPr lang="en-US" altLang="zh-CN" i="1" dirty="0" err="1"/>
              <a:t>mr</a:t>
            </a:r>
            <a:r>
              <a:rPr lang="zh-CN" altLang="zh-CN" dirty="0"/>
              <a:t>在广播</a:t>
            </a:r>
            <a:r>
              <a:rPr lang="en-US" altLang="zh-CN" i="1" dirty="0"/>
              <a:t>cm</a:t>
            </a:r>
            <a:r>
              <a:rPr lang="zh-CN" altLang="zh-CN" dirty="0"/>
              <a:t>之前所交付的来自其它副本节点的消息都已被</a:t>
            </a:r>
            <a:r>
              <a:rPr lang="en-US" altLang="zh-CN" i="1" dirty="0"/>
              <a:t>r</a:t>
            </a:r>
            <a:r>
              <a:rPr lang="zh-CN" altLang="zh-CN" dirty="0"/>
              <a:t>交付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898586" y="3160193"/>
            <a:ext cx="2496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加强</a:t>
            </a:r>
            <a:r>
              <a:rPr lang="zh-CN" altLang="en-US" dirty="0" smtClean="0">
                <a:solidFill>
                  <a:srgbClr val="FF0000"/>
                </a:solidFill>
              </a:rPr>
              <a:t>条件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消息</a:t>
            </a:r>
            <a:r>
              <a:rPr lang="zh-CN" altLang="en-US" dirty="0">
                <a:solidFill>
                  <a:srgbClr val="FF0000"/>
                </a:solidFill>
              </a:rPr>
              <a:t>不会</a:t>
            </a:r>
            <a:r>
              <a:rPr lang="zh-CN" altLang="en-US" dirty="0" smtClean="0">
                <a:solidFill>
                  <a:srgbClr val="FF0000"/>
                </a:solidFill>
              </a:rPr>
              <a:t>重复交付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51248" y="2564904"/>
            <a:ext cx="5104928" cy="33126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054736" y="2270805"/>
            <a:ext cx="3157224" cy="2940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546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3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2505075"/>
          </a:xfrm>
        </p:spPr>
        <p:txBody>
          <a:bodyPr/>
          <a:lstStyle/>
          <a:p>
            <a:pPr algn="ctr"/>
            <a:r>
              <a:rPr lang="zh-CN" altLang="en-US" dirty="0" smtClean="0"/>
              <a:t>第一部分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3200" dirty="0">
                <a:solidFill>
                  <a:schemeClr val="tx1"/>
                </a:solidFill>
              </a:rPr>
              <a:t>背景介绍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383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Cambria" panose="02040503050406030204" charset="0"/>
                <a:cs typeface="Cambria" panose="02040503050406030204" charset="0"/>
              </a:rPr>
              <a:t>可靠因果网络</a:t>
            </a:r>
            <a:endParaRPr lang="zh-CN" altLang="en-US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30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251" y="2416579"/>
            <a:ext cx="1808922" cy="2300787"/>
            <a:chOff x="92977" y="2362543"/>
            <a:chExt cx="1808922" cy="2300787"/>
          </a:xfrm>
        </p:grpSpPr>
        <p:sp>
          <p:nvSpPr>
            <p:cNvPr id="28" name="圆柱形 27"/>
            <p:cNvSpPr/>
            <p:nvPr/>
          </p:nvSpPr>
          <p:spPr>
            <a:xfrm>
              <a:off x="903696" y="3649351"/>
              <a:ext cx="442392" cy="720080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</a:rPr>
                <a:t>r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直接箭头连接符 29"/>
            <p:cNvCxnSpPr/>
            <p:nvPr/>
          </p:nvCxnSpPr>
          <p:spPr>
            <a:xfrm flipH="1" flipV="1">
              <a:off x="1106406" y="2882738"/>
              <a:ext cx="18486" cy="7085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圆角矩形 31"/>
            <p:cNvSpPr/>
            <p:nvPr/>
          </p:nvSpPr>
          <p:spPr>
            <a:xfrm>
              <a:off x="522675" y="2362543"/>
              <a:ext cx="1204435" cy="475198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Protocol</a:t>
              </a:r>
              <a:endParaRPr lang="zh-CN" altLang="en-US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92524" y="3004525"/>
              <a:ext cx="709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solidFill>
                    <a:schemeClr val="bg2"/>
                  </a:solidFill>
                </a:rPr>
                <a:t>m</a:t>
              </a:r>
              <a:endParaRPr lang="zh-CN" altLang="en-US" i="1" dirty="0">
                <a:solidFill>
                  <a:schemeClr val="bg2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60812" y="2911853"/>
              <a:ext cx="12531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7030A0"/>
                  </a:solidFill>
                </a:rPr>
                <a:t>c</a:t>
              </a:r>
              <a:r>
                <a:rPr lang="en-US" altLang="zh-CN" dirty="0" smtClean="0">
                  <a:solidFill>
                    <a:srgbClr val="7030A0"/>
                  </a:solidFill>
                </a:rPr>
                <a:t>ausal delivery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92977" y="4293998"/>
              <a:ext cx="1253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d</a:t>
              </a:r>
              <a:r>
                <a:rPr lang="en-US" altLang="zh-CN" dirty="0" smtClean="0">
                  <a:solidFill>
                    <a:srgbClr val="FF0000"/>
                  </a:solidFill>
                </a:rPr>
                <a:t>elete </a:t>
              </a:r>
              <a:r>
                <a:rPr lang="en-US" altLang="zh-CN" i="1" dirty="0" smtClean="0">
                  <a:solidFill>
                    <a:srgbClr val="FF0000"/>
                  </a:solidFill>
                </a:rPr>
                <a:t>m</a:t>
              </a:r>
              <a:endParaRPr lang="zh-CN" altLang="en-US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1942816" y="2194590"/>
            <a:ext cx="6835589" cy="2746641"/>
          </a:xfrm>
          <a:prstGeom prst="rect">
            <a:avLst/>
          </a:prstGeom>
          <a:noFill/>
          <a:ln>
            <a:solidFill>
              <a:srgbClr val="99CC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6" name="Picture 2" descr="ReliableCausalNetwor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8" t="34591" r="35843" b="52442"/>
          <a:stretch/>
        </p:blipFill>
        <p:spPr bwMode="auto">
          <a:xfrm>
            <a:off x="1844649" y="2208598"/>
            <a:ext cx="6808114" cy="263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矩形 42"/>
          <p:cNvSpPr/>
          <p:nvPr/>
        </p:nvSpPr>
        <p:spPr>
          <a:xfrm>
            <a:off x="8489640" y="3680269"/>
            <a:ext cx="160789" cy="537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2880260" y="3179396"/>
            <a:ext cx="4968552" cy="36655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120842" y="3782833"/>
            <a:ext cx="5243155" cy="39049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813513" y="4437841"/>
            <a:ext cx="5839250" cy="410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597899" y="4924996"/>
            <a:ext cx="3278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消息不会重复交付，不会丢失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183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457200" y="2492896"/>
            <a:ext cx="4405603" cy="3600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95536" y="4746714"/>
            <a:ext cx="4906888" cy="125659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三、协议接口</a:t>
            </a:r>
            <a:r>
              <a:rPr lang="zh-CN" altLang="en-US" dirty="0"/>
              <a:t>层</a:t>
            </a:r>
          </a:p>
        </p:txBody>
      </p:sp>
      <p:pic>
        <p:nvPicPr>
          <p:cNvPr id="17" name="图片 16" descr="CRDTInterfa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3" t="15550" r="18115" b="58131"/>
          <a:stretch>
            <a:fillRect/>
          </a:stretch>
        </p:blipFill>
        <p:spPr bwMode="auto">
          <a:xfrm>
            <a:off x="320536" y="1500557"/>
            <a:ext cx="8502927" cy="46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31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79222" y="2492896"/>
            <a:ext cx="292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动作标识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74468" y="4924438"/>
            <a:ext cx="315778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zh-CN" dirty="0">
                <a:latin typeface="+mn-ea"/>
              </a:rPr>
              <a:t>第一</a:t>
            </a:r>
            <a:r>
              <a:rPr lang="en-US" altLang="zh-CN" dirty="0">
                <a:latin typeface="+mn-ea"/>
              </a:rPr>
              <a:t>,</a:t>
            </a:r>
            <a:r>
              <a:rPr lang="zh-CN" altLang="zh-CN" dirty="0">
                <a:latin typeface="+mn-ea"/>
              </a:rPr>
              <a:t>用作</a:t>
            </a:r>
            <a:r>
              <a:rPr lang="zh-CN" altLang="zh-CN" b="1" dirty="0">
                <a:latin typeface="+mn-ea"/>
              </a:rPr>
              <a:t>消息</a:t>
            </a:r>
            <a:r>
              <a:rPr lang="zh-CN" altLang="zh-CN" b="1" dirty="0" smtClean="0">
                <a:latin typeface="+mn-ea"/>
              </a:rPr>
              <a:t>标识符</a:t>
            </a:r>
            <a:r>
              <a:rPr lang="en-US" altLang="zh-CN" dirty="0" smtClean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</a:rPr>
              <a:t>第二</a:t>
            </a:r>
            <a:r>
              <a:rPr lang="en-US" altLang="zh-CN" dirty="0">
                <a:latin typeface="+mn-ea"/>
              </a:rPr>
              <a:t>,</a:t>
            </a:r>
            <a:r>
              <a:rPr lang="zh-CN" altLang="zh-CN" dirty="0">
                <a:latin typeface="+mn-ea"/>
              </a:rPr>
              <a:t>用作</a:t>
            </a:r>
            <a:r>
              <a:rPr lang="zh-CN" altLang="zh-CN" b="1" dirty="0">
                <a:latin typeface="+mn-ea"/>
              </a:rPr>
              <a:t>操作标识符</a:t>
            </a:r>
            <a:r>
              <a:rPr lang="en-US" altLang="zh-CN" dirty="0" smtClean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</a:rPr>
              <a:t>第三</a:t>
            </a:r>
            <a:r>
              <a:rPr lang="en-US" altLang="zh-CN" dirty="0">
                <a:latin typeface="+mn-ea"/>
              </a:rPr>
              <a:t>,</a:t>
            </a:r>
            <a:r>
              <a:rPr lang="zh-CN" altLang="zh-CN" dirty="0">
                <a:latin typeface="+mn-ea"/>
              </a:rPr>
              <a:t>用作</a:t>
            </a:r>
            <a:r>
              <a:rPr lang="zh-CN" altLang="zh-CN" b="1" dirty="0">
                <a:latin typeface="+mn-ea"/>
              </a:rPr>
              <a:t>数据</a:t>
            </a:r>
            <a:r>
              <a:rPr lang="zh-CN" altLang="zh-CN" b="1" dirty="0" smtClean="0">
                <a:latin typeface="+mn-ea"/>
              </a:rPr>
              <a:t>标识符</a:t>
            </a:r>
            <a:r>
              <a:rPr lang="en-US" altLang="zh-CN" sz="2000" dirty="0" smtClean="0">
                <a:latin typeface="+mn-ea"/>
              </a:rPr>
              <a:t>.</a:t>
            </a:r>
            <a:endParaRPr lang="zh-CN" altLang="en-US" sz="2000" dirty="0">
              <a:latin typeface="+mn-ea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7524328" y="4437112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232938" y="3790781"/>
            <a:ext cx="245386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zh-CN" dirty="0"/>
              <a:t>在网络通信层</a:t>
            </a:r>
            <a:r>
              <a:rPr lang="en-US" altLang="zh-CN" dirty="0"/>
              <a:t>,</a:t>
            </a:r>
            <a:r>
              <a:rPr lang="zh-CN" altLang="zh-CN" dirty="0"/>
              <a:t>消息具有唯一性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5802711" y="4816945"/>
            <a:ext cx="1433585" cy="584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348849" y="3773574"/>
            <a:ext cx="2453862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zh-CN" dirty="0"/>
              <a:t>要</a:t>
            </a:r>
            <a:r>
              <a:rPr lang="zh-CN" altLang="zh-CN" dirty="0" smtClean="0"/>
              <a:t>验证</a:t>
            </a:r>
            <a:r>
              <a:rPr lang="zh-CN" altLang="en-US" dirty="0"/>
              <a:t>正确性</a:t>
            </a:r>
            <a:r>
              <a:rPr lang="en-US" altLang="zh-CN" dirty="0" smtClean="0"/>
              <a:t>,</a:t>
            </a:r>
            <a:r>
              <a:rPr lang="zh-CN" altLang="zh-CN" dirty="0"/>
              <a:t>需要为每个副本节点记录它已经执行的更新操作集</a:t>
            </a:r>
            <a:endParaRPr lang="zh-CN" altLang="en-US" dirty="0"/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6553200" y="5740776"/>
            <a:ext cx="500159" cy="262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656125" y="6048999"/>
            <a:ext cx="430516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zh-CN" dirty="0" smtClean="0"/>
              <a:t>例如</a:t>
            </a:r>
            <a:r>
              <a:rPr lang="en-US" altLang="zh-CN" dirty="0"/>
              <a:t>,</a:t>
            </a:r>
            <a:r>
              <a:rPr lang="zh-CN" altLang="zh-CN" dirty="0"/>
              <a:t>为了避免并发冲突</a:t>
            </a:r>
            <a:r>
              <a:rPr lang="en-US" altLang="zh-CN" dirty="0"/>
              <a:t>,</a:t>
            </a:r>
            <a:r>
              <a:rPr lang="en-US" altLang="zh-CN" dirty="0" err="1"/>
              <a:t>AWSet</a:t>
            </a:r>
            <a:r>
              <a:rPr lang="zh-CN" altLang="zh-CN" dirty="0"/>
              <a:t>协议会为每个新添加的数据分配唯一的标识符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665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6" grpId="0" animBg="1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四、协议层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32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1580" y="1772816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我们已使用该框架完成了基于操作的</a:t>
            </a:r>
            <a:r>
              <a:rPr lang="en-US" altLang="zh-CN" dirty="0" smtClean="0"/>
              <a:t>Counter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AWSet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RGA</a:t>
            </a:r>
            <a:r>
              <a:rPr lang="zh-CN" altLang="en-US" dirty="0" smtClean="0"/>
              <a:t>和基于状态的</a:t>
            </a:r>
            <a:r>
              <a:rPr lang="en-US" altLang="zh-CN" dirty="0" smtClean="0"/>
              <a:t>Counter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AWSet</a:t>
            </a:r>
            <a:r>
              <a:rPr lang="zh-CN" altLang="en-US" dirty="0" smtClean="0"/>
              <a:t>等多个协议的描述。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194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协议层</a:t>
            </a:r>
            <a:r>
              <a:rPr lang="en-US" altLang="zh-CN" dirty="0" smtClean="0"/>
              <a:t>(Op-based </a:t>
            </a:r>
            <a:r>
              <a:rPr lang="en-US" altLang="zh-CN" dirty="0" err="1" smtClean="0"/>
              <a:t>AWSet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33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pic>
        <p:nvPicPr>
          <p:cNvPr id="17" name="图片 16" descr="OpAWSet.page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6" t="15492" r="11156" b="18925"/>
          <a:stretch>
            <a:fillRect/>
          </a:stretch>
        </p:blipFill>
        <p:spPr bwMode="auto">
          <a:xfrm>
            <a:off x="721866" y="1417638"/>
            <a:ext cx="3737868" cy="475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 descr="OpAWSet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8" t="15758" r="18106" b="21808"/>
          <a:stretch>
            <a:fillRect/>
          </a:stretch>
        </p:blipFill>
        <p:spPr bwMode="auto">
          <a:xfrm>
            <a:off x="4368339" y="1388666"/>
            <a:ext cx="3725545" cy="4892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024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协议层</a:t>
            </a:r>
            <a:r>
              <a:rPr lang="en-US" altLang="zh-CN" dirty="0" smtClean="0"/>
              <a:t>(State-based </a:t>
            </a:r>
            <a:r>
              <a:rPr lang="en-US" altLang="zh-CN" dirty="0" err="1"/>
              <a:t>AWSet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34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pic>
        <p:nvPicPr>
          <p:cNvPr id="8" name="图片 7" descr="StateAWSet.page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6" t="15845" r="14575" b="26436"/>
          <a:stretch>
            <a:fillRect/>
          </a:stretch>
        </p:blipFill>
        <p:spPr bwMode="auto">
          <a:xfrm>
            <a:off x="660400" y="1556791"/>
            <a:ext cx="3911600" cy="44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StateAWSet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8" t="16109" r="17876" b="27963"/>
          <a:stretch>
            <a:fillRect/>
          </a:stretch>
        </p:blipFill>
        <p:spPr bwMode="auto">
          <a:xfrm>
            <a:off x="4706620" y="1655533"/>
            <a:ext cx="3693160" cy="4298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71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CRDT</a:t>
            </a:r>
            <a:r>
              <a:rPr lang="zh-CN" altLang="en-US" dirty="0" smtClean="0"/>
              <a:t>协议的正确性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dirty="0" smtClean="0">
                <a:solidFill>
                  <a:srgbClr val="FF0000"/>
                </a:solidFill>
              </a:rPr>
              <a:t>安全性</a:t>
            </a:r>
            <a:r>
              <a:rPr lang="en-US" altLang="zh-CN" sz="2000" dirty="0" smtClean="0">
                <a:solidFill>
                  <a:srgbClr val="FF0000"/>
                </a:solidFill>
              </a:rPr>
              <a:t>(safety)</a:t>
            </a:r>
            <a:r>
              <a:rPr lang="zh-CN" altLang="zh-CN" sz="2000" dirty="0" smtClean="0"/>
              <a:t>确保</a:t>
            </a:r>
            <a:r>
              <a:rPr lang="en-US" altLang="zh-CN" sz="2000" dirty="0" smtClean="0"/>
              <a:t>“</a:t>
            </a:r>
            <a:r>
              <a:rPr lang="zh-CN" altLang="zh-CN" sz="2000" dirty="0" smtClean="0"/>
              <a:t>坏事</a:t>
            </a:r>
            <a:r>
              <a:rPr lang="en-US" altLang="zh-CN" sz="2000" dirty="0" smtClean="0"/>
              <a:t>”</a:t>
            </a:r>
            <a:r>
              <a:rPr lang="zh-CN" altLang="zh-CN" sz="2000" dirty="0" smtClean="0"/>
              <a:t>一定</a:t>
            </a:r>
            <a:r>
              <a:rPr lang="zh-CN" altLang="zh-CN" sz="2000" dirty="0"/>
              <a:t>不会</a:t>
            </a:r>
            <a:r>
              <a:rPr lang="zh-CN" altLang="zh-CN" sz="2000" dirty="0" smtClean="0"/>
              <a:t>发生</a:t>
            </a:r>
            <a:r>
              <a:rPr lang="en-US" altLang="zh-CN" sz="2000" dirty="0"/>
              <a:t>.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/>
              <a:t>something “bad” will </a:t>
            </a:r>
            <a:r>
              <a:rPr lang="en-US" altLang="zh-CN" sz="2000" b="1" dirty="0"/>
              <a:t>never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happen</a:t>
            </a:r>
            <a:r>
              <a:rPr lang="en-US" altLang="zh-CN" sz="2000" dirty="0"/>
              <a:t>.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>
                <a:solidFill>
                  <a:srgbClr val="7030A0"/>
                </a:solidFill>
              </a:rPr>
              <a:t>活性</a:t>
            </a:r>
            <a:r>
              <a:rPr lang="en-US" altLang="zh-CN" sz="2000" dirty="0" smtClean="0">
                <a:solidFill>
                  <a:srgbClr val="7030A0"/>
                </a:solidFill>
              </a:rPr>
              <a:t>(liveness)</a:t>
            </a:r>
            <a:r>
              <a:rPr lang="zh-CN" altLang="zh-CN" sz="2000" dirty="0" smtClean="0"/>
              <a:t>确保</a:t>
            </a:r>
            <a:r>
              <a:rPr lang="en-US" altLang="zh-CN" sz="2000" dirty="0"/>
              <a:t>"</a:t>
            </a:r>
            <a:r>
              <a:rPr lang="zh-CN" altLang="zh-CN" sz="2000" dirty="0"/>
              <a:t>好事</a:t>
            </a:r>
            <a:r>
              <a:rPr lang="en-US" altLang="zh-CN" sz="2000" dirty="0"/>
              <a:t>"</a:t>
            </a:r>
            <a:r>
              <a:rPr lang="zh-CN" altLang="zh-CN" sz="2000" dirty="0"/>
              <a:t>终将</a:t>
            </a:r>
            <a:r>
              <a:rPr lang="zh-CN" altLang="zh-CN" sz="2000" dirty="0" smtClean="0"/>
              <a:t>发生</a:t>
            </a:r>
            <a:r>
              <a:rPr lang="en-US" altLang="zh-CN" sz="2000" dirty="0" smtClean="0"/>
              <a:t>.</a:t>
            </a:r>
          </a:p>
          <a:p>
            <a:pPr marL="0" indent="0">
              <a:buNone/>
            </a:pPr>
            <a:r>
              <a:rPr lang="en-US" altLang="zh-CN" sz="2000" dirty="0"/>
              <a:t>something “good” will </a:t>
            </a:r>
            <a:r>
              <a:rPr lang="en-US" altLang="zh-CN" sz="2000" b="1" dirty="0"/>
              <a:t>must</a:t>
            </a:r>
            <a:r>
              <a:rPr lang="en-US" altLang="zh-CN" sz="2000" dirty="0"/>
              <a:t> happen (but we don’t know when</a:t>
            </a:r>
            <a:r>
              <a:rPr lang="en-US" altLang="zh-CN" sz="2000" dirty="0" smtClean="0"/>
              <a:t>).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35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1520" y="6162173"/>
            <a:ext cx="107220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Cambria" panose="02040503050406030204" charset="0"/>
                <a:cs typeface="Cambria" panose="02040503050406030204" charset="0"/>
                <a:sym typeface="+mn-ea"/>
              </a:rPr>
              <a:t>[</a:t>
            </a:r>
            <a:r>
              <a:rPr lang="en-US" altLang="zh-CN" sz="1400" dirty="0">
                <a:latin typeface="Cambria" panose="02040503050406030204" charset="0"/>
                <a:cs typeface="Cambria" panose="02040503050406030204" charset="0"/>
                <a:sym typeface="+mn-ea"/>
              </a:rPr>
              <a:t>1</a:t>
            </a:r>
            <a:r>
              <a:rPr lang="en-US" altLang="zh-CN" sz="1400" dirty="0" smtClean="0">
                <a:latin typeface="Cambria" panose="02040503050406030204" charset="0"/>
                <a:cs typeface="Cambria" panose="02040503050406030204" charset="0"/>
                <a:sym typeface="+mn-ea"/>
              </a:rPr>
              <a:t>] </a:t>
            </a:r>
            <a:r>
              <a:rPr lang="en-US" altLang="zh-CN" sz="1400" dirty="0">
                <a:latin typeface="Cambria" panose="02040503050406030204" charset="0"/>
                <a:cs typeface="Cambria" panose="02040503050406030204" charset="0"/>
                <a:sym typeface="+mn-ea"/>
              </a:rPr>
              <a:t>Marek </a:t>
            </a:r>
            <a:r>
              <a:rPr lang="en-US" altLang="zh-CN" sz="1400" dirty="0" err="1">
                <a:latin typeface="Cambria" panose="02040503050406030204" charset="0"/>
                <a:cs typeface="Cambria" panose="02040503050406030204" charset="0"/>
                <a:sym typeface="+mn-ea"/>
              </a:rPr>
              <a:t>Zawirski</a:t>
            </a:r>
            <a:r>
              <a:rPr lang="en-US" altLang="zh-CN" sz="1400" dirty="0">
                <a:latin typeface="Cambria" panose="02040503050406030204" charset="0"/>
                <a:cs typeface="Cambria" panose="02040503050406030204" charset="0"/>
                <a:sym typeface="+mn-ea"/>
              </a:rPr>
              <a:t>. Dependable Eventual Consistency with Replicated </a:t>
            </a:r>
            <a:r>
              <a:rPr lang="en-US" altLang="zh-CN" sz="1400" dirty="0" smtClean="0">
                <a:latin typeface="Cambria" panose="02040503050406030204" charset="0"/>
                <a:cs typeface="Cambria" panose="02040503050406030204" charset="0"/>
                <a:sym typeface="+mn-ea"/>
              </a:rPr>
              <a:t>Data </a:t>
            </a:r>
            <a:r>
              <a:rPr lang="en-US" altLang="zh-CN" sz="1400" dirty="0" err="1" smtClean="0">
                <a:latin typeface="Cambria" panose="02040503050406030204" charset="0"/>
                <a:cs typeface="Cambria" panose="02040503050406030204" charset="0"/>
                <a:sym typeface="+mn-ea"/>
              </a:rPr>
              <a:t>Types.PHD</a:t>
            </a:r>
            <a:r>
              <a:rPr lang="en-US" altLang="zh-CN" sz="1400" dirty="0" smtClean="0">
                <a:latin typeface="Cambria" panose="02040503050406030204" charset="0"/>
                <a:cs typeface="Cambria" panose="02040503050406030204" charset="0"/>
                <a:sym typeface="+mn-ea"/>
              </a:rPr>
              <a:t> </a:t>
            </a:r>
            <a:r>
              <a:rPr lang="en-US" altLang="zh-CN" sz="1400" dirty="0">
                <a:latin typeface="Cambria" panose="02040503050406030204" charset="0"/>
                <a:cs typeface="Cambria" panose="02040503050406030204" charset="0"/>
                <a:sym typeface="+mn-ea"/>
              </a:rPr>
              <a:t>Thesis, 2016.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457200" y="3455879"/>
            <a:ext cx="9236738" cy="900504"/>
            <a:chOff x="457200" y="3466474"/>
            <a:chExt cx="9236738" cy="900504"/>
          </a:xfrm>
        </p:grpSpPr>
        <p:grpSp>
          <p:nvGrpSpPr>
            <p:cNvPr id="26" name="组合 25"/>
            <p:cNvGrpSpPr/>
            <p:nvPr/>
          </p:nvGrpSpPr>
          <p:grpSpPr>
            <a:xfrm>
              <a:off x="457200" y="3466474"/>
              <a:ext cx="7802080" cy="900504"/>
              <a:chOff x="457200" y="3466474"/>
              <a:chExt cx="7802080" cy="900504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457200" y="3466474"/>
                <a:ext cx="7802080" cy="900504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472072" y="3528117"/>
                <a:ext cx="7543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强最终一致性 </a:t>
                </a:r>
                <a:r>
                  <a:rPr lang="en-US" altLang="zh-CN" sz="20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(SEC</a:t>
                </a:r>
                <a:r>
                  <a:rPr lang="en-US" altLang="zh-CN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) </a:t>
                </a:r>
                <a:endParaRPr lang="en-US" altLang="zh-CN" sz="2000" b="1" baseline="30000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zh-CN" altLang="en-US" sz="20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要求执行了相同的更新操作集合的副本节点具有相同的状态。</a:t>
                </a:r>
                <a:endParaRPr lang="zh-CN" altLang="en-US" sz="2000" dirty="0"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7245666" y="3509191"/>
              <a:ext cx="24482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i="1" dirty="0" smtClean="0">
                  <a:solidFill>
                    <a:srgbClr val="FF0000"/>
                  </a:solidFill>
                </a:rPr>
                <a:t>Safety</a:t>
              </a:r>
              <a:endParaRPr lang="zh-CN" altLang="en-US" sz="2000" b="1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0" name="圆角矩形 29"/>
          <p:cNvSpPr/>
          <p:nvPr/>
        </p:nvSpPr>
        <p:spPr>
          <a:xfrm>
            <a:off x="457200" y="4537313"/>
            <a:ext cx="7802080" cy="8998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472072" y="4551946"/>
            <a:ext cx="8214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最终可见性</a:t>
            </a:r>
            <a:r>
              <a:rPr lang="en-US" altLang="zh-CN" sz="2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(EV) </a:t>
            </a:r>
            <a:r>
              <a:rPr lang="en-US" altLang="zh-CN" sz="2000" b="1" baseline="30000" dirty="0" smtClean="0">
                <a:latin typeface="Cambria" panose="02040503050406030204" pitchFamily="18" charset="0"/>
                <a:ea typeface="Cambria" panose="02040503050406030204" pitchFamily="18" charset="0"/>
              </a:rPr>
              <a:t>[1]</a:t>
            </a:r>
          </a:p>
          <a:p>
            <a:r>
              <a:rPr lang="en-US" altLang="zh-CN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zh-CN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要求</a:t>
            </a:r>
            <a:r>
              <a:rPr lang="zh-CN" alt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所有更新操作最终会被所有的副本节点交付并处理。</a:t>
            </a: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035144" y="4517259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smtClean="0">
                <a:solidFill>
                  <a:srgbClr val="7030A0"/>
                </a:solidFill>
              </a:rPr>
              <a:t>Liveness</a:t>
            </a:r>
            <a:endParaRPr lang="zh-CN" altLang="en-US" sz="2000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05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/>
          <p:cNvSpPr/>
          <p:nvPr/>
        </p:nvSpPr>
        <p:spPr>
          <a:xfrm>
            <a:off x="3491880" y="4960561"/>
            <a:ext cx="1080120" cy="4181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Cambria" panose="02040503050406030204" charset="0"/>
                <a:cs typeface="Cambria" panose="02040503050406030204" charset="0"/>
              </a:rPr>
              <a:t>五、规约层</a:t>
            </a:r>
            <a:endParaRPr lang="zh-CN" altLang="en-US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36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pic>
        <p:nvPicPr>
          <p:cNvPr id="2050" name="Picture 2" descr="Correctnes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2" t="64077" r="17783" b="29905"/>
          <a:stretch/>
        </p:blipFill>
        <p:spPr bwMode="auto">
          <a:xfrm>
            <a:off x="130384" y="4891801"/>
            <a:ext cx="8883232" cy="1061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组合 17"/>
          <p:cNvGrpSpPr/>
          <p:nvPr/>
        </p:nvGrpSpPr>
        <p:grpSpPr>
          <a:xfrm>
            <a:off x="1524000" y="1451416"/>
            <a:ext cx="5968380" cy="1866592"/>
            <a:chOff x="951406" y="106186"/>
            <a:chExt cx="5968380" cy="1866592"/>
          </a:xfrm>
        </p:grpSpPr>
        <p:sp>
          <p:nvSpPr>
            <p:cNvPr id="19" name="矩形 18"/>
            <p:cNvSpPr/>
            <p:nvPr/>
          </p:nvSpPr>
          <p:spPr>
            <a:xfrm>
              <a:off x="951406" y="106186"/>
              <a:ext cx="5968380" cy="1866592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2339753" y="232673"/>
              <a:ext cx="2700652" cy="82326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+mn-ea"/>
                </a:rPr>
                <a:t>正确性</a:t>
              </a:r>
              <a:endParaRPr lang="en-US" altLang="zh-CN" sz="2000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zh-CN" sz="2000" i="1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Correctness(SEC&amp;EV)</a:t>
              </a:r>
              <a:endParaRPr lang="zh-CN" altLang="en-US" sz="20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508103" y="252611"/>
              <a:ext cx="1265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FF0000"/>
                  </a:solidFill>
                  <a:latin typeface="+mn-ea"/>
                </a:rPr>
                <a:t>规约层</a:t>
              </a:r>
              <a:endParaRPr lang="zh-CN" altLang="en-US" sz="24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1635344" y="1256887"/>
              <a:ext cx="1854974" cy="59825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i="1" dirty="0" err="1" smtClean="0">
                  <a:solidFill>
                    <a:srgbClr val="0070C0"/>
                  </a:solidFill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OpCorrectness</a:t>
              </a:r>
              <a:endParaRPr lang="zh-CN" altLang="en-US" sz="20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3709610" y="1278958"/>
              <a:ext cx="2086525" cy="564631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i="1" dirty="0" err="1" smtClean="0">
                  <a:solidFill>
                    <a:srgbClr val="0070C0"/>
                  </a:solidFill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StateCorrectness</a:t>
              </a:r>
              <a:endParaRPr lang="zh-CN" altLang="en-US" sz="20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直接箭头连接符 23"/>
            <p:cNvCxnSpPr>
              <a:stCxn id="22" idx="0"/>
              <a:endCxn id="20" idx="2"/>
            </p:cNvCxnSpPr>
            <p:nvPr/>
          </p:nvCxnSpPr>
          <p:spPr>
            <a:xfrm flipV="1">
              <a:off x="2562831" y="1055938"/>
              <a:ext cx="1127248" cy="2009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23" idx="0"/>
              <a:endCxn id="20" idx="2"/>
            </p:cNvCxnSpPr>
            <p:nvPr/>
          </p:nvCxnSpPr>
          <p:spPr>
            <a:xfrm flipH="1" flipV="1">
              <a:off x="3690079" y="1055938"/>
              <a:ext cx="1062794" cy="2230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文本框 37"/>
          <p:cNvSpPr txBox="1"/>
          <p:nvPr/>
        </p:nvSpPr>
        <p:spPr>
          <a:xfrm>
            <a:off x="1968772" y="6059071"/>
            <a:ext cx="346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该节点</a:t>
            </a:r>
            <a:r>
              <a:rPr lang="zh-CN" altLang="zh-CN" dirty="0" smtClean="0"/>
              <a:t>交付</a:t>
            </a:r>
            <a:r>
              <a:rPr lang="en-US" altLang="zh-CN" dirty="0"/>
              <a:t>(</a:t>
            </a:r>
            <a:r>
              <a:rPr lang="zh-CN" altLang="zh-CN" dirty="0"/>
              <a:t>执行</a:t>
            </a:r>
            <a:r>
              <a:rPr lang="en-US" altLang="zh-CN" dirty="0"/>
              <a:t>)</a:t>
            </a:r>
            <a:r>
              <a:rPr lang="zh-CN" altLang="zh-CN" dirty="0"/>
              <a:t>过的更新操作</a:t>
            </a:r>
            <a:endParaRPr lang="zh-CN" altLang="en-US" dirty="0"/>
          </a:p>
        </p:txBody>
      </p:sp>
      <p:cxnSp>
        <p:nvCxnSpPr>
          <p:cNvPr id="42" name="直接箭头连接符 41"/>
          <p:cNvCxnSpPr/>
          <p:nvPr/>
        </p:nvCxnSpPr>
        <p:spPr>
          <a:xfrm flipH="1">
            <a:off x="3699048" y="5378693"/>
            <a:ext cx="363864" cy="719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707097" y="3691546"/>
            <a:ext cx="9236738" cy="899453"/>
            <a:chOff x="457200" y="3466474"/>
            <a:chExt cx="9236738" cy="899453"/>
          </a:xfrm>
        </p:grpSpPr>
        <p:grpSp>
          <p:nvGrpSpPr>
            <p:cNvPr id="27" name="组合 26"/>
            <p:cNvGrpSpPr/>
            <p:nvPr/>
          </p:nvGrpSpPr>
          <p:grpSpPr>
            <a:xfrm>
              <a:off x="457200" y="3466474"/>
              <a:ext cx="7787208" cy="899453"/>
              <a:chOff x="457200" y="3466474"/>
              <a:chExt cx="7787208" cy="899453"/>
            </a:xfrm>
          </p:grpSpPr>
          <p:sp>
            <p:nvSpPr>
              <p:cNvPr id="29" name="圆角矩形 28"/>
              <p:cNvSpPr/>
              <p:nvPr/>
            </p:nvSpPr>
            <p:spPr>
              <a:xfrm>
                <a:off x="457200" y="3466474"/>
                <a:ext cx="7787208" cy="899453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472072" y="3528117"/>
                <a:ext cx="7543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强最终一致性 </a:t>
                </a:r>
                <a:r>
                  <a:rPr lang="en-US" altLang="zh-CN" sz="2000" b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(SEC</a:t>
                </a:r>
                <a:r>
                  <a:rPr lang="en-US" altLang="zh-CN" sz="20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) </a:t>
                </a:r>
                <a:endParaRPr lang="en-US" altLang="zh-CN" sz="2000" b="1" baseline="30000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zh-CN" altLang="en-US" sz="20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要求执行了相同的更新操作集合的副本节点具有相同的状态。</a:t>
                </a:r>
                <a:endParaRPr lang="zh-CN" altLang="en-US" sz="2000" dirty="0"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7245666" y="3509191"/>
              <a:ext cx="24482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i="1" dirty="0" smtClean="0">
                  <a:solidFill>
                    <a:srgbClr val="FF0000"/>
                  </a:solidFill>
                </a:rPr>
                <a:t>Safety</a:t>
              </a:r>
              <a:endParaRPr lang="zh-CN" altLang="en-US" sz="2000" b="1" i="1" dirty="0">
                <a:solidFill>
                  <a:srgbClr val="FF0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027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椭圆 38"/>
          <p:cNvSpPr/>
          <p:nvPr/>
        </p:nvSpPr>
        <p:spPr>
          <a:xfrm>
            <a:off x="7914814" y="5311281"/>
            <a:ext cx="1098802" cy="45920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712833" y="5338435"/>
            <a:ext cx="824975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Cambria" panose="02040503050406030204" charset="0"/>
                <a:cs typeface="Cambria" panose="02040503050406030204" charset="0"/>
              </a:rPr>
              <a:t>五、规约层</a:t>
            </a:r>
            <a:endParaRPr lang="zh-CN" altLang="en-US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37</a:t>
            </a:fld>
            <a:endParaRPr kumimoji="1" lang="zh-CN" altLang="en-US" dirty="0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524000" y="1451416"/>
            <a:ext cx="5968380" cy="1866592"/>
            <a:chOff x="951406" y="106186"/>
            <a:chExt cx="5968380" cy="1866592"/>
          </a:xfrm>
        </p:grpSpPr>
        <p:sp>
          <p:nvSpPr>
            <p:cNvPr id="19" name="矩形 18"/>
            <p:cNvSpPr/>
            <p:nvPr/>
          </p:nvSpPr>
          <p:spPr>
            <a:xfrm>
              <a:off x="951406" y="106186"/>
              <a:ext cx="5968380" cy="1866592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2339753" y="232673"/>
              <a:ext cx="2700652" cy="82326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+mn-ea"/>
                </a:rPr>
                <a:t>正确性</a:t>
              </a:r>
              <a:endParaRPr lang="en-US" altLang="zh-CN" sz="2000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zh-CN" sz="2000" i="1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Correctness(SEC&amp;EV)</a:t>
              </a:r>
              <a:endParaRPr lang="zh-CN" altLang="en-US" sz="20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508103" y="252611"/>
              <a:ext cx="1265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FF0000"/>
                  </a:solidFill>
                  <a:latin typeface="+mn-ea"/>
                </a:rPr>
                <a:t>规约层</a:t>
              </a:r>
              <a:endParaRPr lang="zh-CN" altLang="en-US" sz="24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1635344" y="1256887"/>
              <a:ext cx="1854974" cy="59825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i="1" dirty="0" err="1" smtClean="0">
                  <a:solidFill>
                    <a:srgbClr val="0070C0"/>
                  </a:solidFill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OpCorrectness</a:t>
              </a:r>
              <a:endParaRPr lang="zh-CN" altLang="en-US" sz="20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3709610" y="1278958"/>
              <a:ext cx="2086525" cy="564631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i="1" dirty="0" err="1" smtClean="0">
                  <a:solidFill>
                    <a:srgbClr val="0070C0"/>
                  </a:solidFill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StateCorrectness</a:t>
              </a:r>
              <a:endParaRPr lang="zh-CN" altLang="en-US" sz="2000" i="1" dirty="0">
                <a:solidFill>
                  <a:srgbClr val="0070C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直接箭头连接符 23"/>
            <p:cNvCxnSpPr>
              <a:stCxn id="22" idx="0"/>
              <a:endCxn id="20" idx="2"/>
            </p:cNvCxnSpPr>
            <p:nvPr/>
          </p:nvCxnSpPr>
          <p:spPr>
            <a:xfrm flipV="1">
              <a:off x="2562831" y="1055938"/>
              <a:ext cx="1127248" cy="2009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23" idx="0"/>
              <a:endCxn id="20" idx="2"/>
            </p:cNvCxnSpPr>
            <p:nvPr/>
          </p:nvCxnSpPr>
          <p:spPr>
            <a:xfrm flipH="1" flipV="1">
              <a:off x="3690079" y="1055938"/>
              <a:ext cx="1062794" cy="2230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1" name="Picture 2" descr="Correctnes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2" t="64077" r="17783" b="29905"/>
          <a:stretch/>
        </p:blipFill>
        <p:spPr bwMode="auto">
          <a:xfrm>
            <a:off x="130384" y="4891801"/>
            <a:ext cx="8883232" cy="1061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文本框 31"/>
          <p:cNvSpPr txBox="1"/>
          <p:nvPr/>
        </p:nvSpPr>
        <p:spPr>
          <a:xfrm>
            <a:off x="3315821" y="6066877"/>
            <a:ext cx="2956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该节点产生</a:t>
            </a:r>
            <a:r>
              <a:rPr lang="zh-CN" altLang="zh-CN" dirty="0" smtClean="0"/>
              <a:t>的</a:t>
            </a:r>
            <a:r>
              <a:rPr lang="zh-CN" altLang="zh-CN" dirty="0"/>
              <a:t>更新操作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5889723" y="6085715"/>
            <a:ext cx="346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该节点</a:t>
            </a:r>
            <a:r>
              <a:rPr lang="zh-CN" altLang="zh-CN" dirty="0" smtClean="0"/>
              <a:t>交付</a:t>
            </a:r>
            <a:r>
              <a:rPr lang="en-US" altLang="zh-CN" dirty="0"/>
              <a:t>(</a:t>
            </a:r>
            <a:r>
              <a:rPr lang="zh-CN" altLang="zh-CN" dirty="0"/>
              <a:t>执行</a:t>
            </a:r>
            <a:r>
              <a:rPr lang="en-US" altLang="zh-CN" dirty="0"/>
              <a:t>)</a:t>
            </a:r>
            <a:r>
              <a:rPr lang="zh-CN" altLang="zh-CN" dirty="0"/>
              <a:t>过的更新操作</a:t>
            </a:r>
            <a:endParaRPr lang="zh-CN" altLang="en-US" dirty="0"/>
          </a:p>
        </p:txBody>
      </p:sp>
      <p:cxnSp>
        <p:nvCxnSpPr>
          <p:cNvPr id="9" name="直接箭头连接符 8"/>
          <p:cNvCxnSpPr>
            <a:endCxn id="32" idx="0"/>
          </p:cNvCxnSpPr>
          <p:nvPr/>
        </p:nvCxnSpPr>
        <p:spPr>
          <a:xfrm flipH="1">
            <a:off x="4794070" y="5770483"/>
            <a:ext cx="331250" cy="29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8464215" y="5770483"/>
            <a:ext cx="0" cy="315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701577" y="3719718"/>
            <a:ext cx="7772336" cy="7983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86705" y="3738644"/>
            <a:ext cx="8214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最终可见性</a:t>
            </a:r>
            <a:r>
              <a:rPr lang="en-US" altLang="zh-CN" sz="2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(EV) </a:t>
            </a:r>
            <a:endParaRPr lang="en-US" altLang="zh-CN" sz="2000" b="1" baseline="30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zh-CN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要求</a:t>
            </a:r>
            <a:r>
              <a:rPr lang="zh-CN" alt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所有更新操作最终会被所有的副本节点交付并处理。</a:t>
            </a: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249777" y="3672259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smtClean="0">
                <a:solidFill>
                  <a:srgbClr val="7030A0"/>
                </a:solidFill>
              </a:rPr>
              <a:t>Liveness</a:t>
            </a:r>
            <a:endParaRPr lang="zh-CN" altLang="en-US" sz="2000" b="1" i="1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773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38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2505075"/>
          </a:xfrm>
        </p:spPr>
        <p:txBody>
          <a:bodyPr/>
          <a:lstStyle/>
          <a:p>
            <a:pPr algn="ctr"/>
            <a:r>
              <a:rPr lang="zh-CN" altLang="en-US" dirty="0" smtClean="0"/>
              <a:t>第三部分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3200" dirty="0">
                <a:solidFill>
                  <a:schemeClr val="tx1"/>
                </a:solidFill>
              </a:rPr>
              <a:t>模型检验</a:t>
            </a:r>
            <a:r>
              <a:rPr lang="zh-CN" altLang="en-US" sz="3200" dirty="0" smtClean="0">
                <a:solidFill>
                  <a:schemeClr val="tx1"/>
                </a:solidFill>
              </a:rPr>
              <a:t>实验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7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实验配置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机器配置：</a:t>
            </a:r>
            <a:r>
              <a:rPr lang="en-US" altLang="zh-CN" sz="2800" dirty="0" smtClean="0"/>
              <a:t>2.40 </a:t>
            </a:r>
            <a:r>
              <a:rPr lang="en-US" altLang="zh-CN" sz="2800" dirty="0"/>
              <a:t>GHz GPU,6 </a:t>
            </a:r>
            <a:r>
              <a:rPr lang="zh-CN" altLang="en-US" sz="2800" dirty="0"/>
              <a:t>核以及 </a:t>
            </a:r>
            <a:r>
              <a:rPr lang="en-US" altLang="zh-CN" sz="2800" dirty="0"/>
              <a:t>64GB </a:t>
            </a:r>
            <a:r>
              <a:rPr lang="zh-CN" altLang="en-US" sz="2800" dirty="0" smtClean="0"/>
              <a:t>内存</a:t>
            </a:r>
            <a:endParaRPr lang="en-US" altLang="zh-CN" sz="2800" dirty="0" smtClean="0"/>
          </a:p>
          <a:p>
            <a:r>
              <a:rPr lang="zh-CN" altLang="en-US" sz="2800" dirty="0" smtClean="0"/>
              <a:t>我们使用</a:t>
            </a:r>
            <a:r>
              <a:rPr lang="en-US" altLang="zh-CN" sz="2800" dirty="0" smtClean="0"/>
              <a:t>10 </a:t>
            </a:r>
            <a:r>
              <a:rPr lang="zh-CN" altLang="en-US" sz="2800" dirty="0"/>
              <a:t>个线程进行实验</a:t>
            </a:r>
            <a:r>
              <a:rPr lang="en-US" altLang="zh-CN" sz="2800" dirty="0"/>
              <a:t>,</a:t>
            </a:r>
            <a:r>
              <a:rPr lang="zh-CN" altLang="en-US" sz="2800" dirty="0"/>
              <a:t>并报告如下统计数据</a:t>
            </a:r>
            <a:r>
              <a:rPr lang="en-US" altLang="zh-CN" sz="2800" dirty="0" smtClean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200" dirty="0" smtClean="0"/>
              <a:t>已遍历的</a:t>
            </a:r>
            <a:r>
              <a:rPr lang="zh-CN" altLang="en-US" sz="2200" dirty="0"/>
              <a:t>系统状态图的</a:t>
            </a:r>
            <a:r>
              <a:rPr lang="zh-CN" altLang="en-US" sz="2200" dirty="0" smtClean="0"/>
              <a:t>直径</a:t>
            </a:r>
            <a:endParaRPr lang="en-US" altLang="zh-CN" sz="2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200" dirty="0" smtClean="0"/>
              <a:t>TLC </a:t>
            </a:r>
            <a:r>
              <a:rPr lang="zh-CN" altLang="en-US" sz="2200" dirty="0"/>
              <a:t>已检验的所有</a:t>
            </a:r>
            <a:r>
              <a:rPr lang="zh-CN" altLang="en-US" sz="2200" dirty="0" smtClean="0"/>
              <a:t>状态的数量</a:t>
            </a:r>
            <a:endParaRPr lang="en-US" altLang="zh-CN" sz="2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200" dirty="0" smtClean="0"/>
              <a:t>TLC </a:t>
            </a:r>
            <a:r>
              <a:rPr lang="zh-CN" altLang="en-US" sz="2200" dirty="0"/>
              <a:t>已检验的不同状态的数量以及检验</a:t>
            </a:r>
            <a:r>
              <a:rPr lang="zh-CN" altLang="en-US" sz="2200" dirty="0" smtClean="0"/>
              <a:t>时间</a:t>
            </a:r>
            <a:endParaRPr lang="en-US" altLang="zh-CN" sz="2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200" dirty="0"/>
          </a:p>
          <a:p>
            <a:pPr marL="344170" lvl="1" indent="0">
              <a:buNone/>
            </a:pPr>
            <a:r>
              <a:rPr lang="zh-CN" altLang="en-US" sz="2800" dirty="0" smtClean="0">
                <a:solidFill>
                  <a:srgbClr val="FF0000"/>
                </a:solidFill>
              </a:rPr>
              <a:t>由于</a:t>
            </a:r>
            <a:r>
              <a:rPr lang="en-US" altLang="zh-CN" sz="2800" dirty="0" smtClean="0">
                <a:solidFill>
                  <a:srgbClr val="FF0000"/>
                </a:solidFill>
              </a:rPr>
              <a:t>TLC</a:t>
            </a:r>
            <a:r>
              <a:rPr lang="zh-CN" altLang="en-US" sz="2800" dirty="0" smtClean="0">
                <a:solidFill>
                  <a:srgbClr val="FF0000"/>
                </a:solidFill>
              </a:rPr>
              <a:t>工具特性，并没有统计所使用内存，最主要统计的是检验时间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39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091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数据副本技术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4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5169" y="4521267"/>
            <a:ext cx="38268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charset="0"/>
              <a:buChar char="Ø"/>
            </a:pPr>
            <a:r>
              <a:rPr lang="zh-CN" altLang="en-US" dirty="0" smtClean="0">
                <a:latin typeface="+mn-ea"/>
              </a:rPr>
              <a:t>副本</a:t>
            </a:r>
            <a:r>
              <a:rPr lang="zh-CN" altLang="en-US" dirty="0">
                <a:latin typeface="+mn-ea"/>
              </a:rPr>
              <a:t>节点要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立即</a:t>
            </a:r>
            <a:r>
              <a:rPr lang="zh-CN" altLang="en-US" dirty="0">
                <a:latin typeface="+mn-ea"/>
              </a:rPr>
              <a:t>响应本地用户</a:t>
            </a:r>
            <a:r>
              <a:rPr lang="zh-CN" altLang="en-US" dirty="0" smtClean="0">
                <a:latin typeface="+mn-ea"/>
              </a:rPr>
              <a:t>操作</a:t>
            </a:r>
            <a:endParaRPr lang="en-US" altLang="zh-CN" dirty="0" smtClean="0">
              <a:latin typeface="+mn-ea"/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dirty="0">
                <a:latin typeface="+mn-ea"/>
              </a:rPr>
              <a:t>更新操作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异步</a:t>
            </a:r>
            <a:r>
              <a:rPr lang="zh-CN" altLang="en-US" dirty="0">
                <a:latin typeface="+mn-ea"/>
              </a:rPr>
              <a:t>地传递到其他节点</a:t>
            </a:r>
          </a:p>
          <a:p>
            <a:pPr>
              <a:buFont typeface="Wingdings" panose="05000000000000000000" charset="0"/>
              <a:buChar char="Ø"/>
            </a:pPr>
            <a:endParaRPr lang="zh-CN" altLang="en-US" dirty="0">
              <a:latin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651816" y="3861048"/>
            <a:ext cx="184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保证数据一致性</a:t>
            </a:r>
            <a:endParaRPr lang="zh-CN" altLang="en-US" b="1" dirty="0"/>
          </a:p>
        </p:txBody>
      </p:sp>
      <p:grpSp>
        <p:nvGrpSpPr>
          <p:cNvPr id="8" name="组合 7"/>
          <p:cNvGrpSpPr/>
          <p:nvPr/>
        </p:nvGrpSpPr>
        <p:grpSpPr>
          <a:xfrm>
            <a:off x="727777" y="1754358"/>
            <a:ext cx="3555015" cy="1954635"/>
            <a:chOff x="728953" y="1906413"/>
            <a:chExt cx="5274363" cy="3002616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953" y="1906413"/>
              <a:ext cx="5274363" cy="3002616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1257" y="2112657"/>
              <a:ext cx="819114" cy="819114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2348880"/>
              <a:ext cx="819114" cy="81911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3422958"/>
              <a:ext cx="819114" cy="819114"/>
            </a:xfrm>
            <a:prstGeom prst="rect">
              <a:avLst/>
            </a:prstGeom>
          </p:spPr>
        </p:pic>
        <p:cxnSp>
          <p:nvCxnSpPr>
            <p:cNvPr id="27" name="直接箭头连接符 26"/>
            <p:cNvCxnSpPr>
              <a:stCxn id="4" idx="1"/>
              <a:endCxn id="18" idx="3"/>
            </p:cNvCxnSpPr>
            <p:nvPr/>
          </p:nvCxnSpPr>
          <p:spPr>
            <a:xfrm flipH="1">
              <a:off x="2150754" y="2522214"/>
              <a:ext cx="2080503" cy="236223"/>
            </a:xfrm>
            <a:prstGeom prst="straightConnector1">
              <a:avLst/>
            </a:prstGeom>
            <a:ln w="2857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18" idx="2"/>
              <a:endCxn id="19" idx="1"/>
            </p:cNvCxnSpPr>
            <p:nvPr/>
          </p:nvCxnSpPr>
          <p:spPr>
            <a:xfrm>
              <a:off x="1741197" y="3167994"/>
              <a:ext cx="1383003" cy="664521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4" idx="2"/>
            </p:cNvCxnSpPr>
            <p:nvPr/>
          </p:nvCxnSpPr>
          <p:spPr>
            <a:xfrm flipH="1">
              <a:off x="3943314" y="2931771"/>
              <a:ext cx="697500" cy="897184"/>
            </a:xfrm>
            <a:prstGeom prst="line">
              <a:avLst/>
            </a:prstGeom>
            <a:ln w="2857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-200172" y="5436863"/>
            <a:ext cx="954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很多</a:t>
            </a:r>
            <a:r>
              <a:rPr lang="zh-CN" altLang="zh-CN" b="1" dirty="0" smtClean="0"/>
              <a:t>分布式</a:t>
            </a:r>
            <a:r>
              <a:rPr lang="zh-CN" altLang="zh-CN" b="1" dirty="0"/>
              <a:t>系统都选择提供较弱的</a:t>
            </a:r>
            <a:r>
              <a:rPr lang="zh-CN" altLang="zh-CN" b="1" dirty="0" smtClean="0"/>
              <a:t>数据一致</a:t>
            </a:r>
            <a:r>
              <a:rPr lang="zh-CN" altLang="en-US" b="1" dirty="0" smtClean="0"/>
              <a:t>性</a:t>
            </a:r>
            <a:r>
              <a:rPr lang="en-US" altLang="zh-CN" dirty="0" smtClean="0"/>
              <a:t>.</a:t>
            </a:r>
            <a:endParaRPr lang="zh-CN" altLang="en-US" baseline="30000" dirty="0"/>
          </a:p>
        </p:txBody>
      </p:sp>
      <p:sp>
        <p:nvSpPr>
          <p:cNvPr id="22" name="文本框 21"/>
          <p:cNvSpPr txBox="1"/>
          <p:nvPr/>
        </p:nvSpPr>
        <p:spPr>
          <a:xfrm>
            <a:off x="5946455" y="3857965"/>
            <a:ext cx="178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CAP</a:t>
            </a:r>
            <a:r>
              <a:rPr lang="zh-CN" altLang="en-US" b="1" dirty="0" smtClean="0"/>
              <a:t>定理</a:t>
            </a:r>
            <a:r>
              <a:rPr lang="en-US" altLang="zh-CN" b="1" baseline="30000" dirty="0" smtClean="0"/>
              <a:t>[1-2]</a:t>
            </a:r>
            <a:endParaRPr lang="zh-CN" altLang="en-US" b="1" baseline="30000" dirty="0"/>
          </a:p>
        </p:txBody>
      </p:sp>
      <p:sp>
        <p:nvSpPr>
          <p:cNvPr id="26" name="文本框 25"/>
          <p:cNvSpPr txBox="1"/>
          <p:nvPr/>
        </p:nvSpPr>
        <p:spPr>
          <a:xfrm>
            <a:off x="5295825" y="4507373"/>
            <a:ext cx="3431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无法同时满足</a:t>
            </a:r>
            <a:r>
              <a:rPr lang="en-US" altLang="zh-CN" dirty="0"/>
              <a:t>(</a:t>
            </a:r>
            <a:r>
              <a:rPr lang="zh-CN" altLang="zh-CN" dirty="0"/>
              <a:t>强</a:t>
            </a:r>
            <a:r>
              <a:rPr lang="en-US" altLang="zh-CN" dirty="0"/>
              <a:t>)</a:t>
            </a:r>
            <a:r>
              <a:rPr lang="zh-CN" altLang="zh-CN" dirty="0"/>
              <a:t>数据一致性、可用性及网络</a:t>
            </a:r>
            <a:r>
              <a:rPr lang="zh-CN" altLang="zh-CN" dirty="0" smtClean="0"/>
              <a:t>分区</a:t>
            </a:r>
            <a:r>
              <a:rPr lang="zh-CN" altLang="en-US" dirty="0"/>
              <a:t>容错</a:t>
            </a:r>
            <a:r>
              <a:rPr lang="zh-CN" altLang="zh-CN" dirty="0" smtClean="0"/>
              <a:t>性</a:t>
            </a:r>
            <a:endParaRPr lang="zh-CN" altLang="en-US" dirty="0"/>
          </a:p>
        </p:txBody>
      </p: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3655573" y="2683702"/>
            <a:ext cx="1309490" cy="1266414"/>
            <a:chOff x="6546710" y="2417181"/>
            <a:chExt cx="2234565" cy="2324767"/>
          </a:xfrm>
        </p:grpSpPr>
        <p:pic>
          <p:nvPicPr>
            <p:cNvPr id="24" name="图片 23" descr="google-docs-suit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6710" y="2417181"/>
              <a:ext cx="2005965" cy="2005965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6837059" y="4372616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/>
                <a:t>Google Docs</a:t>
              </a:r>
              <a:endParaRPr lang="zh-CN" altLang="en-US" b="1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167511" y="5967701"/>
            <a:ext cx="880897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750"/>
              <a:tabLst>
                <a:tab pos="265430" algn="l"/>
              </a:tabLst>
            </a:pPr>
            <a:r>
              <a:rPr lang="en-US" altLang="zh-CN" sz="1400" dirty="0">
                <a:latin typeface="Cambria" panose="02040503050406030204" pitchFamily="18" charset="0"/>
                <a:ea typeface="Cambria" panose="02040503050406030204" pitchFamily="18" charset="0"/>
              </a:rPr>
              <a:t>[1] Gilbert S, Lynch N A. Brewer's conjecture and the feasibility of consistent, available, partition-tolerant web services[J]. </a:t>
            </a:r>
            <a:r>
              <a:rPr lang="en-US" altLang="zh-CN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Sigact</a:t>
            </a:r>
            <a:r>
              <a:rPr lang="en-US" altLang="zh-CN" sz="1400" dirty="0">
                <a:latin typeface="Cambria" panose="02040503050406030204" pitchFamily="18" charset="0"/>
                <a:ea typeface="Cambria" panose="02040503050406030204" pitchFamily="18" charset="0"/>
              </a:rPr>
              <a:t> News, 2002, 33(2): 51-59.</a:t>
            </a:r>
          </a:p>
          <a:p>
            <a:pPr lvl="0">
              <a:spcAft>
                <a:spcPts val="0"/>
              </a:spcAft>
              <a:buSzPts val="750"/>
              <a:tabLst>
                <a:tab pos="265430" algn="l"/>
              </a:tabLst>
            </a:pPr>
            <a:r>
              <a:rPr lang="en-US" altLang="zh-CN" sz="1400" dirty="0" smtClean="0">
                <a:latin typeface="Cambria" panose="02040503050406030204" charset="0"/>
                <a:cs typeface="Cambria" panose="02040503050406030204" charset="0"/>
              </a:rPr>
              <a:t>[</a:t>
            </a:r>
            <a:r>
              <a:rPr lang="en-US" altLang="zh-CN" sz="1400" dirty="0">
                <a:latin typeface="Cambria" panose="02040503050406030204" charset="0"/>
                <a:cs typeface="Cambria" panose="02040503050406030204" charset="0"/>
              </a:rPr>
              <a:t>2] Brewer E. Towards robust distributed systems (abstract)[C]. principles of distributed computing, 2000.</a:t>
            </a:r>
            <a:endParaRPr lang="zh-CN" altLang="zh-CN" sz="1400" dirty="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347" y="1574465"/>
            <a:ext cx="2565207" cy="217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  <p:bldP spid="21" grpId="0"/>
      <p:bldP spid="22" grpId="0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mbria" panose="02040503050406030204" charset="0"/>
                <a:cs typeface="Cambria" panose="02040503050406030204" charset="0"/>
              </a:rPr>
              <a:t>CRDT</a:t>
            </a:r>
            <a:r>
              <a:rPr lang="zh-CN" altLang="en-US" dirty="0" smtClean="0">
                <a:latin typeface="Cambria" panose="02040503050406030204" charset="0"/>
                <a:cs typeface="Cambria" panose="02040503050406030204" charset="0"/>
              </a:rPr>
              <a:t>协议的验证</a:t>
            </a:r>
            <a:endParaRPr lang="zh-CN" altLang="en-US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40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pic>
        <p:nvPicPr>
          <p:cNvPr id="3074" name="Picture 2" descr="o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7" t="41141" r="20940" b="40443"/>
          <a:stretch>
            <a:fillRect/>
          </a:stretch>
        </p:blipFill>
        <p:spPr bwMode="auto">
          <a:xfrm>
            <a:off x="611560" y="1628800"/>
            <a:ext cx="7848872" cy="3532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112987" y="5372636"/>
            <a:ext cx="691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"</a:t>
            </a:r>
            <a:r>
              <a:rPr lang="en-US" altLang="zh-CN" i="1" dirty="0" err="1">
                <a:solidFill>
                  <a:srgbClr val="FF0000"/>
                </a:solidFill>
              </a:rPr>
              <a:t>OpAWSet</a:t>
            </a:r>
            <a:r>
              <a:rPr lang="zh-CN" altLang="zh-CN" dirty="0"/>
              <a:t>满足</a:t>
            </a:r>
            <a:r>
              <a:rPr lang="en-US" altLang="zh-CN" i="1" dirty="0">
                <a:solidFill>
                  <a:srgbClr val="0070C0"/>
                </a:solidFill>
              </a:rPr>
              <a:t>SEC</a:t>
            </a:r>
            <a:r>
              <a:rPr lang="en-US" altLang="zh-CN" dirty="0"/>
              <a:t>"</a:t>
            </a:r>
            <a:r>
              <a:rPr lang="zh-CN" altLang="zh-CN" dirty="0"/>
              <a:t>的验证结果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670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mbria" panose="02040503050406030204" charset="0"/>
                <a:cs typeface="Cambria" panose="02040503050406030204" charset="0"/>
              </a:rPr>
              <a:t>CRDT</a:t>
            </a:r>
            <a:r>
              <a:rPr lang="zh-CN" altLang="en-US" dirty="0" smtClean="0">
                <a:latin typeface="Cambria" panose="02040503050406030204" charset="0"/>
                <a:cs typeface="Cambria" panose="02040503050406030204" charset="0"/>
              </a:rPr>
              <a:t>协议的验证</a:t>
            </a:r>
            <a:endParaRPr lang="zh-CN" altLang="en-US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41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pic>
        <p:nvPicPr>
          <p:cNvPr id="9" name="Picture 3" descr="sta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8" t="40919" r="20593" b="40372"/>
          <a:stretch>
            <a:fillRect/>
          </a:stretch>
        </p:blipFill>
        <p:spPr bwMode="auto">
          <a:xfrm>
            <a:off x="633621" y="1628800"/>
            <a:ext cx="7876757" cy="3575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1112986" y="5363924"/>
            <a:ext cx="691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“</a:t>
            </a:r>
            <a:r>
              <a:rPr lang="en-US" altLang="zh-CN" i="1" dirty="0" err="1" smtClean="0">
                <a:solidFill>
                  <a:srgbClr val="FF0000"/>
                </a:solidFill>
              </a:rPr>
              <a:t>StateAWSet</a:t>
            </a:r>
            <a:r>
              <a:rPr lang="zh-CN" altLang="zh-CN" dirty="0"/>
              <a:t>满足</a:t>
            </a:r>
            <a:r>
              <a:rPr lang="en-US" altLang="zh-CN" i="1" dirty="0">
                <a:solidFill>
                  <a:srgbClr val="0070C0"/>
                </a:solidFill>
              </a:rPr>
              <a:t>SEC</a:t>
            </a:r>
            <a:r>
              <a:rPr lang="en-US" altLang="zh-CN" dirty="0"/>
              <a:t>"</a:t>
            </a:r>
            <a:r>
              <a:rPr lang="zh-CN" altLang="zh-CN" dirty="0"/>
              <a:t>的验证结果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529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mbria" panose="02040503050406030204" charset="0"/>
                <a:cs typeface="Cambria" panose="02040503050406030204" charset="0"/>
              </a:rPr>
              <a:t>CRDT</a:t>
            </a:r>
            <a:r>
              <a:rPr lang="zh-CN" altLang="en-US" dirty="0" smtClean="0">
                <a:latin typeface="Cambria" panose="02040503050406030204" charset="0"/>
                <a:cs typeface="Cambria" panose="02040503050406030204" charset="0"/>
              </a:rPr>
              <a:t>协议的验证</a:t>
            </a:r>
            <a:endParaRPr lang="zh-CN" altLang="en-US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42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pic>
        <p:nvPicPr>
          <p:cNvPr id="10" name="图片 9" descr="liveness_20190831_1419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8" t="44417" r="20572" b="43964"/>
          <a:stretch>
            <a:fillRect/>
          </a:stretch>
        </p:blipFill>
        <p:spPr bwMode="auto">
          <a:xfrm>
            <a:off x="126342" y="1703086"/>
            <a:ext cx="9017658" cy="250641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1176158" y="4125620"/>
            <a:ext cx="691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"</a:t>
            </a:r>
            <a:r>
              <a:rPr lang="en-US" altLang="zh-CN" i="1" dirty="0" err="1">
                <a:solidFill>
                  <a:srgbClr val="FF0000"/>
                </a:solidFill>
              </a:rPr>
              <a:t>OpAWSet</a:t>
            </a:r>
            <a:r>
              <a:rPr lang="zh-CN" altLang="zh-CN" dirty="0" smtClean="0"/>
              <a:t>满足</a:t>
            </a:r>
            <a:r>
              <a:rPr lang="en-US" altLang="zh-CN" i="1" dirty="0" smtClean="0">
                <a:solidFill>
                  <a:srgbClr val="0070C0"/>
                </a:solidFill>
              </a:rPr>
              <a:t>EV</a:t>
            </a:r>
            <a:r>
              <a:rPr lang="en-US" altLang="zh-CN" dirty="0" smtClean="0"/>
              <a:t>"</a:t>
            </a:r>
            <a:r>
              <a:rPr lang="zh-CN" altLang="zh-CN" dirty="0"/>
              <a:t>的验证结果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03648" y="4597103"/>
            <a:ext cx="6963891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0070C0"/>
                </a:solidFill>
              </a:rPr>
              <a:t>EV</a:t>
            </a:r>
            <a:r>
              <a:rPr lang="zh-CN" altLang="zh-CN" dirty="0" smtClean="0"/>
              <a:t>的</a:t>
            </a:r>
            <a:r>
              <a:rPr lang="zh-CN" altLang="zh-CN" dirty="0"/>
              <a:t>验证规模显著</a:t>
            </a:r>
            <a:r>
              <a:rPr lang="zh-CN" altLang="zh-CN" dirty="0" smtClean="0"/>
              <a:t>小于</a:t>
            </a:r>
            <a:r>
              <a:rPr lang="en-US" altLang="zh-CN" i="1" dirty="0">
                <a:solidFill>
                  <a:srgbClr val="0070C0"/>
                </a:solidFill>
              </a:rPr>
              <a:t>SEC</a:t>
            </a:r>
            <a:r>
              <a:rPr lang="zh-CN" altLang="zh-CN" dirty="0" smtClean="0"/>
              <a:t>的</a:t>
            </a:r>
            <a:r>
              <a:rPr lang="zh-CN" altLang="zh-CN" dirty="0"/>
              <a:t>验证</a:t>
            </a:r>
            <a:r>
              <a:rPr lang="zh-CN" altLang="zh-CN" dirty="0" smtClean="0"/>
              <a:t>规模</a:t>
            </a:r>
            <a:r>
              <a:rPr lang="en-US" altLang="zh-CN" dirty="0" smtClean="0"/>
              <a:t>:</a:t>
            </a:r>
          </a:p>
          <a:p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dirty="0" smtClean="0"/>
              <a:t>第一</a:t>
            </a:r>
            <a:r>
              <a:rPr lang="en-US" altLang="zh-CN" dirty="0"/>
              <a:t>,</a:t>
            </a:r>
            <a:r>
              <a:rPr lang="en-US" altLang="zh-CN" i="1" dirty="0"/>
              <a:t>SEC</a:t>
            </a:r>
            <a:r>
              <a:rPr lang="zh-CN" altLang="zh-CN" dirty="0"/>
              <a:t>是一种定义在单个状态上的安全性</a:t>
            </a:r>
            <a:r>
              <a:rPr lang="en-US" altLang="zh-CN" dirty="0"/>
              <a:t>(safety)</a:t>
            </a:r>
            <a:r>
              <a:rPr lang="zh-CN" altLang="zh-CN" dirty="0"/>
              <a:t>性质</a:t>
            </a:r>
            <a:r>
              <a:rPr lang="en-US" altLang="zh-CN" dirty="0"/>
              <a:t>.</a:t>
            </a:r>
            <a:r>
              <a:rPr lang="zh-CN" altLang="zh-CN" dirty="0"/>
              <a:t>针对此类性质的验证算法只需检查单个状态</a:t>
            </a:r>
            <a:r>
              <a:rPr lang="en-US" altLang="zh-CN" dirty="0"/>
              <a:t>.</a:t>
            </a:r>
            <a:r>
              <a:rPr lang="zh-CN" altLang="zh-CN" dirty="0"/>
              <a:t>而</a:t>
            </a:r>
            <a:r>
              <a:rPr lang="en-US" altLang="zh-CN" i="1" dirty="0"/>
              <a:t>EV</a:t>
            </a:r>
            <a:r>
              <a:rPr lang="zh-CN" altLang="zh-CN" dirty="0"/>
              <a:t>是定义在行为上的活性</a:t>
            </a:r>
            <a:r>
              <a:rPr lang="en-US" altLang="zh-CN" dirty="0"/>
              <a:t>(liveness)</a:t>
            </a:r>
            <a:r>
              <a:rPr lang="zh-CN" altLang="zh-CN" dirty="0"/>
              <a:t>性质</a:t>
            </a:r>
            <a:r>
              <a:rPr lang="en-US" altLang="zh-CN" dirty="0"/>
              <a:t>.</a:t>
            </a:r>
            <a:r>
              <a:rPr lang="zh-CN" altLang="zh-CN" dirty="0"/>
              <a:t>验证此类性质的算法更为复杂</a:t>
            </a:r>
            <a:r>
              <a:rPr lang="en-US" altLang="zh-CN" dirty="0"/>
              <a:t>,</a:t>
            </a:r>
            <a:r>
              <a:rPr lang="zh-CN" altLang="zh-CN" dirty="0"/>
              <a:t>复杂度也较高</a:t>
            </a:r>
            <a:r>
              <a:rPr lang="en-US" altLang="zh-CN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dirty="0" smtClean="0"/>
              <a:t>第二</a:t>
            </a:r>
            <a:r>
              <a:rPr lang="en-US" altLang="zh-CN" dirty="0" smtClean="0"/>
              <a:t>,</a:t>
            </a:r>
            <a:r>
              <a:rPr lang="en-US" altLang="zh-CN" i="1" dirty="0" err="1" smtClean="0"/>
              <a:t>doset</a:t>
            </a:r>
            <a:r>
              <a:rPr lang="zh-CN" altLang="zh-CN" dirty="0"/>
              <a:t>集合的大小与副本节点数对模型的规模都有较大影响</a:t>
            </a:r>
            <a:r>
              <a:rPr lang="en-US" altLang="zh-CN" dirty="0" smtClean="0"/>
              <a:t>.</a:t>
            </a:r>
            <a:endParaRPr lang="en-US" altLang="zh-CN" dirty="0" smtClean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567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43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2505075"/>
          </a:xfrm>
        </p:spPr>
        <p:txBody>
          <a:bodyPr/>
          <a:lstStyle/>
          <a:p>
            <a:pPr algn="ctr"/>
            <a:r>
              <a:rPr lang="zh-CN" altLang="en-US" dirty="0" smtClean="0"/>
              <a:t>第四部分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3200" dirty="0">
                <a:solidFill>
                  <a:schemeClr val="tx1"/>
                </a:solidFill>
              </a:rPr>
              <a:t>总结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205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mbria" panose="02040503050406030204" charset="0"/>
                <a:cs typeface="Cambria" panose="02040503050406030204" charset="0"/>
              </a:rPr>
              <a:t>总结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44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1" y="1916832"/>
            <a:ext cx="4045159" cy="303386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917680" y="5135901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CRDT</a:t>
            </a:r>
            <a:r>
              <a:rPr lang="zh-CN" altLang="en-US" dirty="0"/>
              <a:t>协议描述与验证框架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152900" y="1659662"/>
            <a:ext cx="4896544" cy="385490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860"/>
              </a:spcBef>
            </a:pP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未来工作</a:t>
            </a:r>
            <a:endParaRPr lang="en-US" altLang="zh-CN" sz="24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spcBef>
                <a:spcPts val="860"/>
              </a:spcBef>
              <a:buFont typeface="Wingdings" panose="05000000000000000000" pitchFamily="2" charset="2"/>
              <a:buChar char="Ø"/>
            </a:pPr>
            <a:r>
              <a:rPr lang="zh-CN" altLang="en-US" dirty="0" smtClean="0"/>
              <a:t>扩展</a:t>
            </a:r>
            <a:r>
              <a:rPr lang="zh-CN" altLang="en-US" dirty="0"/>
              <a:t>上述框架</a:t>
            </a:r>
            <a:r>
              <a:rPr lang="en-US" altLang="zh-CN" dirty="0"/>
              <a:t>,</a:t>
            </a:r>
            <a:r>
              <a:rPr lang="zh-CN" altLang="en-US" dirty="0"/>
              <a:t>使其可以描述并验证实现同一</a:t>
            </a:r>
            <a:r>
              <a:rPr lang="en-US" altLang="zh-CN" dirty="0"/>
              <a:t>CRDT</a:t>
            </a:r>
            <a:r>
              <a:rPr lang="zh-CN" altLang="en-US" dirty="0"/>
              <a:t>的不同协议之间的精化关系</a:t>
            </a:r>
            <a:r>
              <a:rPr lang="en-US" altLang="zh-CN" dirty="0"/>
              <a:t>.</a:t>
            </a:r>
          </a:p>
          <a:p>
            <a:pPr marL="342900" indent="-342900">
              <a:spcBef>
                <a:spcPts val="860"/>
              </a:spcBef>
              <a:buFont typeface="Wingdings" panose="05000000000000000000" pitchFamily="2" charset="2"/>
              <a:buChar char="Ø"/>
            </a:pPr>
            <a:r>
              <a:rPr lang="zh-CN" altLang="en-US" dirty="0"/>
              <a:t>研究基于操作的</a:t>
            </a:r>
            <a:r>
              <a:rPr lang="en-US" altLang="zh-CN" dirty="0"/>
              <a:t>CRDT</a:t>
            </a:r>
            <a:r>
              <a:rPr lang="zh-CN" altLang="en-US" dirty="0"/>
              <a:t>协议与基于状态的</a:t>
            </a:r>
            <a:r>
              <a:rPr lang="en-US" altLang="zh-CN" dirty="0"/>
              <a:t>CRDT</a:t>
            </a:r>
            <a:r>
              <a:rPr lang="zh-CN" altLang="en-US" dirty="0"/>
              <a:t>协议之间的等价性</a:t>
            </a:r>
            <a:r>
              <a:rPr lang="en-US" altLang="zh-CN" dirty="0"/>
              <a:t> ,</a:t>
            </a:r>
            <a:r>
              <a:rPr lang="zh-CN" altLang="en-US" dirty="0"/>
              <a:t>并使用</a:t>
            </a:r>
            <a:r>
              <a:rPr lang="en-US" altLang="zh-CN" dirty="0"/>
              <a:t>TLAPS</a:t>
            </a:r>
            <a:r>
              <a:rPr lang="zh-CN" altLang="en-US" dirty="0"/>
              <a:t>定理证明器给出严格的形式化证明</a:t>
            </a:r>
            <a:r>
              <a:rPr lang="en-US" altLang="zh-CN" dirty="0"/>
              <a:t>. </a:t>
            </a:r>
          </a:p>
          <a:p>
            <a:pPr marL="342900" indent="-342900">
              <a:spcBef>
                <a:spcPts val="860"/>
              </a:spcBef>
              <a:buFont typeface="Wingdings" panose="05000000000000000000" pitchFamily="2" charset="2"/>
              <a:buChar char="Ø"/>
            </a:pPr>
            <a:r>
              <a:rPr lang="zh-CN" altLang="en-US" dirty="0"/>
              <a:t>有文献</a:t>
            </a:r>
            <a:r>
              <a:rPr lang="zh-CN" altLang="en-US" dirty="0" smtClean="0"/>
              <a:t>表明某些</a:t>
            </a:r>
            <a:r>
              <a:rPr lang="zh-CN" altLang="en-US" dirty="0"/>
              <a:t>协议具有</a:t>
            </a:r>
            <a:r>
              <a:rPr lang="en-US" altLang="zh-CN" dirty="0"/>
              <a:t>"</a:t>
            </a:r>
            <a:r>
              <a:rPr lang="zh-CN" altLang="en-US" dirty="0"/>
              <a:t>分界点</a:t>
            </a:r>
            <a:r>
              <a:rPr lang="en-US" altLang="zh-CN" dirty="0"/>
              <a:t>" (cutoff bound)</a:t>
            </a:r>
            <a:r>
              <a:rPr lang="zh-CN" altLang="en-US" dirty="0" smtClean="0"/>
              <a:t>性质</a:t>
            </a:r>
            <a:r>
              <a:rPr lang="en-US" altLang="zh-CN" baseline="30000" dirty="0"/>
              <a:t>[1], </a:t>
            </a:r>
            <a:r>
              <a:rPr lang="en-US" altLang="zh-CN" dirty="0" smtClean="0"/>
              <a:t>:</a:t>
            </a:r>
            <a:r>
              <a:rPr lang="zh-CN" altLang="en-US" dirty="0"/>
              <a:t>如果协议在某个特定大小的有限模型上是正确的</a:t>
            </a:r>
            <a:r>
              <a:rPr lang="en-US" altLang="zh-CN" dirty="0"/>
              <a:t>,</a:t>
            </a:r>
            <a:r>
              <a:rPr lang="zh-CN" altLang="en-US" dirty="0"/>
              <a:t>那么它在任意规模的模型上都是正确的</a:t>
            </a:r>
            <a:r>
              <a:rPr lang="en-US" altLang="zh-CN" dirty="0"/>
              <a:t>.</a:t>
            </a:r>
            <a:r>
              <a:rPr lang="zh-CN" altLang="en-US" dirty="0"/>
              <a:t>我们计划考察</a:t>
            </a:r>
            <a:r>
              <a:rPr lang="en-US" altLang="zh-CN" dirty="0"/>
              <a:t>CRDT</a:t>
            </a:r>
            <a:r>
              <a:rPr lang="zh-CN" altLang="en-US" dirty="0"/>
              <a:t>协议是否具有此类性质</a:t>
            </a:r>
            <a:r>
              <a:rPr lang="en-US" altLang="zh-CN" dirty="0"/>
              <a:t>. </a:t>
            </a:r>
            <a:endParaRPr lang="en-AU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0196" y="6270335"/>
            <a:ext cx="8901973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1300"/>
              </a:lnSpc>
              <a:spcAft>
                <a:spcPts val="0"/>
              </a:spcAft>
              <a:buSzPts val="750"/>
              <a:tabLst>
                <a:tab pos="265430" algn="l"/>
              </a:tabLst>
            </a:pPr>
            <a:r>
              <a:rPr lang="en-US" altLang="zh-CN" sz="1400" dirty="0">
                <a:latin typeface="Cambria" panose="02040503050406030204" pitchFamily="18" charset="0"/>
                <a:ea typeface="Cambria" panose="02040503050406030204" pitchFamily="18" charset="0"/>
              </a:rPr>
              <a:t>[1</a:t>
            </a:r>
            <a:r>
              <a:rPr lang="en-US" altLang="zh-CN" sz="1400" dirty="0" smtClean="0">
                <a:latin typeface="Cambria" panose="02040503050406030204" pitchFamily="18" charset="0"/>
                <a:ea typeface="Cambria" panose="02040503050406030204" pitchFamily="18" charset="0"/>
              </a:rPr>
              <a:t>] </a:t>
            </a:r>
            <a:r>
              <a:rPr lang="en-US" altLang="zh-CN" sz="14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Marić</a:t>
            </a:r>
            <a:r>
              <a:rPr lang="en-US" altLang="zh-CN" sz="14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400" dirty="0">
                <a:latin typeface="Cambria" panose="02040503050406030204" pitchFamily="18" charset="0"/>
                <a:ea typeface="Cambria" panose="02040503050406030204" pitchFamily="18" charset="0"/>
              </a:rPr>
              <a:t>O, </a:t>
            </a:r>
            <a:r>
              <a:rPr lang="en-US" altLang="zh-CN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Sprenger</a:t>
            </a:r>
            <a:r>
              <a:rPr lang="en-US" altLang="zh-CN" sz="1400" dirty="0">
                <a:latin typeface="Cambria" panose="02040503050406030204" pitchFamily="18" charset="0"/>
                <a:ea typeface="Cambria" panose="02040503050406030204" pitchFamily="18" charset="0"/>
              </a:rPr>
              <a:t> C, Basin D, et al. Cutoff Bounds for Consensus Algorithms[C]. computer aided verification, 2017: 217-237.</a:t>
            </a:r>
            <a:endParaRPr lang="zh-CN" altLang="zh-CN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738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1"/>
          <p:cNvSpPr txBox="1"/>
          <p:nvPr/>
        </p:nvSpPr>
        <p:spPr>
          <a:xfrm>
            <a:off x="3200400" y="2969419"/>
            <a:ext cx="2500630" cy="78359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4500" dirty="0">
                <a:solidFill>
                  <a:srgbClr val="C00000"/>
                </a:solidFill>
                <a:latin typeface="Arial" panose="020B0604020202020204" pitchFamily="34" charset="0"/>
                <a:ea typeface="Kozuka Gothic Pr6N B" pitchFamily="34" charset="-128"/>
              </a:rPr>
              <a:t>THANKS</a:t>
            </a:r>
          </a:p>
        </p:txBody>
      </p:sp>
      <p:sp>
        <p:nvSpPr>
          <p:cNvPr id="3" name="空心弧 2"/>
          <p:cNvSpPr/>
          <p:nvPr/>
        </p:nvSpPr>
        <p:spPr bwMode="auto">
          <a:xfrm rot="7086271">
            <a:off x="4913948" y="2789873"/>
            <a:ext cx="1112044" cy="1112044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3311366" y="3602831"/>
            <a:ext cx="1644015" cy="29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谢谢倾听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45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74514"/>
          </a:xfrm>
        </p:spPr>
        <p:txBody>
          <a:bodyPr/>
          <a:lstStyle/>
          <a:p>
            <a:r>
              <a:rPr lang="zh-CN" altLang="en-US" dirty="0" smtClean="0"/>
              <a:t>参考文献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716000"/>
          </a:xfrm>
        </p:spPr>
        <p:txBody>
          <a:bodyPr/>
          <a:lstStyle/>
          <a:p>
            <a:pPr marL="0" lvl="0" indent="0">
              <a:spcAft>
                <a:spcPts val="0"/>
              </a:spcAft>
              <a:buSzPts val="750"/>
              <a:buNone/>
              <a:tabLst>
                <a:tab pos="265430" algn="l"/>
              </a:tabLst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[1] Gilbert S, Lynch N A. Brewer's conjecture and the feasibility of consistent, available, partition-tolerant web services.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Sigact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 News, 2002, 33(2): 51-59 </a:t>
            </a:r>
            <a:r>
              <a:rPr lang="en-US" altLang="zh-CN" sz="16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.</a:t>
            </a:r>
            <a:endParaRPr lang="zh-CN" altLang="zh-CN" sz="1600" dirty="0">
              <a:latin typeface="Cambria" panose="02040503050406030204" pitchFamily="18" charset="0"/>
              <a:cs typeface="Cambria" panose="02040503050406030204" charset="0"/>
            </a:endParaRPr>
          </a:p>
          <a:p>
            <a:pPr marL="0" lvl="0" indent="0">
              <a:spcAft>
                <a:spcPts val="0"/>
              </a:spcAft>
              <a:buSzPts val="750"/>
              <a:buNone/>
              <a:tabLst>
                <a:tab pos="265430" algn="l"/>
              </a:tabLst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[2] Eric A. Brewer. Towards robust distributed systems (abstract). In Proceedings of the nineteenth annual ACM Symposium on Principles of Distributed Computing (PODC '00). ACM, New York, NY, USA, 7-. 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  <a:hlinkClick r:id="rId3"/>
              </a:rPr>
              <a:t>http://</a:t>
            </a:r>
            <a:r>
              <a:rPr lang="en-US" altLang="zh-CN" sz="16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  <a:hlinkClick r:id="rId3"/>
              </a:rPr>
              <a:t>dx.doi.org/10.1145/343477.343502</a:t>
            </a:r>
            <a:r>
              <a:rPr lang="en-US" altLang="zh-CN" sz="16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.</a:t>
            </a:r>
          </a:p>
          <a:p>
            <a:pPr marL="0" indent="0">
              <a:spcAft>
                <a:spcPts val="0"/>
              </a:spcAft>
              <a:buSzPts val="750"/>
              <a:buNone/>
              <a:tabLst>
                <a:tab pos="265430" algn="l"/>
              </a:tabLst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  <a:sym typeface="+mn-ea"/>
              </a:rPr>
              <a:t>[3] 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Werner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Vogels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. 2009. Eventually consistent.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Commun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. </a:t>
            </a:r>
            <a:r>
              <a:rPr lang="en-US" altLang="zh-CN" sz="16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ACM 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52, 1 (January 2009), 40-44. 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  <a:hlinkClick r:id="rId4"/>
              </a:rPr>
              <a:t>https://</a:t>
            </a:r>
            <a:r>
              <a:rPr lang="en-US" altLang="zh-CN" sz="16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  <a:hlinkClick r:id="rId4"/>
              </a:rPr>
              <a:t>doi.org/10.1145/1435417.1435432</a:t>
            </a:r>
            <a:r>
              <a:rPr lang="en-US" altLang="zh-CN" sz="16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.</a:t>
            </a:r>
          </a:p>
          <a:p>
            <a:pPr marL="0" lvl="0" indent="0">
              <a:spcAft>
                <a:spcPts val="0"/>
              </a:spcAft>
              <a:buSzPts val="750"/>
              <a:buNone/>
              <a:tabLst>
                <a:tab pos="265430" algn="l"/>
              </a:tabLst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[4] Yuan D, Luo Y, Zhuang X, et al. Simple testing can prevent most critical failures: an analysis of production failures in distributed data-intensive systems. Proceedings of the 11th USENIX conference on Operating Systems Design and Implementation. 2014: 249-265. </a:t>
            </a:r>
            <a:endParaRPr lang="en-US" altLang="zh-CN" sz="16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spcAft>
                <a:spcPts val="0"/>
              </a:spcAft>
              <a:buSzPts val="750"/>
              <a:buNone/>
              <a:tabLst>
                <a:tab pos="265430" algn="l"/>
              </a:tabLst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  <a:sym typeface="+mn-ea"/>
              </a:rPr>
              <a:t>[5] Marek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  <a:sym typeface="+mn-ea"/>
              </a:rPr>
              <a:t>Zawirski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  <a:sym typeface="+mn-ea"/>
              </a:rPr>
              <a:t>. Dependable Eventual Consistency with Replicated Data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  <a:sym typeface="+mn-ea"/>
              </a:rPr>
              <a:t>Types.PHD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  <a:sym typeface="+mn-ea"/>
              </a:rPr>
              <a:t> Thesis, 2016</a:t>
            </a:r>
            <a:r>
              <a:rPr lang="en-US" altLang="zh-CN" sz="16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  <a:sym typeface="+mn-ea"/>
              </a:rPr>
              <a:t>.</a:t>
            </a:r>
            <a:endParaRPr lang="en-US" altLang="zh-CN" sz="1400" dirty="0" smtClean="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marL="0" lvl="0" indent="0">
              <a:spcAft>
                <a:spcPts val="0"/>
              </a:spcAft>
              <a:buSzPts val="750"/>
              <a:buNone/>
              <a:tabLst>
                <a:tab pos="265430" algn="l"/>
              </a:tabLst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[6]Victor B. F. Gomes, Martin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Kleppmann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, Dominic P. Mulligan, and Alastair R. Beresford. Verifying strong eventual consistency in distributed systems. Proc. ACM Program. Lang.1, OOPSLA, Article 109 (October 2017), 28 pages. 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  <a:hlinkClick r:id="rId5"/>
              </a:rPr>
              <a:t>https://</a:t>
            </a:r>
            <a:r>
              <a:rPr lang="en-US" altLang="zh-CN" sz="16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  <a:hlinkClick r:id="rId5"/>
              </a:rPr>
              <a:t>doi.org/10.1145/3133933</a:t>
            </a:r>
            <a:r>
              <a:rPr lang="en-US" altLang="zh-CN" sz="16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.</a:t>
            </a:r>
            <a:endParaRPr lang="en-US" altLang="zh-CN" sz="160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  <a:sym typeface="+mn-ea"/>
            </a:endParaRPr>
          </a:p>
          <a:p>
            <a:pPr marL="0" lvl="0" indent="0">
              <a:spcAft>
                <a:spcPts val="0"/>
              </a:spcAft>
              <a:buSzPts val="750"/>
              <a:buNone/>
              <a:tabLst>
                <a:tab pos="265430" algn="l"/>
              </a:tabLst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[7]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  <a:hlinkClick r:id="rId6"/>
              </a:rPr>
              <a:t> 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Kartik Nagar, Suresh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Jagannathan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. </a:t>
            </a:r>
            <a:r>
              <a:rPr lang="en-US" altLang="zh-CN" sz="16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Automated Parameterized Verification of CRDTs. arXiv:1905.05684v1. (Accepted by CAV 2019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).</a:t>
            </a:r>
          </a:p>
          <a:p>
            <a:pPr marL="0" lvl="0" indent="0">
              <a:spcAft>
                <a:spcPts val="0"/>
              </a:spcAft>
              <a:buSzPts val="750"/>
              <a:buNone/>
              <a:tabLst>
                <a:tab pos="265430" algn="l"/>
              </a:tabLst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[8] Zeller P,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Bieniusa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 A,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Poetzsch-Heffter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 A. (2014) Formal Specification and Verification of CRDTs. In: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Ábrahám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 E.,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Palamidessi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 C. (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eds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) Formal Techniques for Distributed Objects, Components, and Systems. FORTE 2014. Lecture Notes in Computer Science,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vol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 8461. Springer, Berlin, Heidelberg.</a:t>
            </a:r>
            <a:endParaRPr lang="zh-CN" altLang="zh-CN" sz="160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</a:endParaRPr>
          </a:p>
          <a:p>
            <a:pPr marL="0" lvl="0" indent="0">
              <a:lnSpc>
                <a:spcPts val="1300"/>
              </a:lnSpc>
              <a:spcAft>
                <a:spcPts val="0"/>
              </a:spcAft>
              <a:buSzPts val="750"/>
              <a:buNone/>
              <a:tabLst>
                <a:tab pos="265430" algn="l"/>
              </a:tabLst>
            </a:pPr>
            <a:endParaRPr lang="zh-CN" altLang="zh-CN" sz="1400" dirty="0"/>
          </a:p>
          <a:p>
            <a:pPr marL="0" indent="0">
              <a:lnSpc>
                <a:spcPts val="1300"/>
              </a:lnSpc>
              <a:spcAft>
                <a:spcPts val="0"/>
              </a:spcAft>
              <a:buSzPts val="750"/>
              <a:buNone/>
              <a:tabLst>
                <a:tab pos="265430" algn="l"/>
              </a:tabLst>
            </a:pPr>
            <a:endParaRPr lang="en-US" altLang="zh-CN" sz="1400" dirty="0">
              <a:latin typeface="Cambria" panose="02040503050406030204" charset="0"/>
              <a:cs typeface="Cambria" panose="02040503050406030204" charset="0"/>
              <a:sym typeface="+mn-ea"/>
            </a:endParaRPr>
          </a:p>
          <a:p>
            <a:pPr marL="0" lvl="0" indent="0">
              <a:lnSpc>
                <a:spcPts val="1300"/>
              </a:lnSpc>
              <a:spcAft>
                <a:spcPts val="0"/>
              </a:spcAft>
              <a:buSzPts val="750"/>
              <a:buNone/>
              <a:tabLst>
                <a:tab pos="265430" algn="l"/>
              </a:tabLst>
            </a:pPr>
            <a:endParaRPr lang="zh-CN" altLang="zh-CN" sz="1400" dirty="0">
              <a:latin typeface="Cambria" panose="02040503050406030204" charset="0"/>
              <a:cs typeface="Cambria" panose="0204050305040603020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46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652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强最终一致性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5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9512" y="6237766"/>
            <a:ext cx="8712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  <a:sym typeface="+mn-ea"/>
              </a:rPr>
              <a:t>[</a:t>
            </a:r>
            <a:r>
              <a:rPr lang="en-US" altLang="zh-CN" sz="14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  <a:sym typeface="+mn-ea"/>
              </a:rPr>
              <a:t>1</a:t>
            </a:r>
            <a:r>
              <a:rPr lang="en-US" altLang="zh-CN" sz="14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  <a:sym typeface="+mn-ea"/>
              </a:rPr>
              <a:t>] </a:t>
            </a:r>
            <a:r>
              <a:rPr lang="en-US" altLang="zh-CN" sz="1400" dirty="0">
                <a:latin typeface="Cambria" panose="02040503050406030204" pitchFamily="18" charset="0"/>
                <a:ea typeface="Cambria" panose="02040503050406030204" pitchFamily="18" charset="0"/>
              </a:rPr>
              <a:t>Shapiro M, </a:t>
            </a:r>
            <a:r>
              <a:rPr lang="en-US" altLang="zh-CN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Preguica</a:t>
            </a:r>
            <a:r>
              <a:rPr lang="en-US" altLang="zh-CN" sz="1400" dirty="0">
                <a:latin typeface="Cambria" panose="02040503050406030204" pitchFamily="18" charset="0"/>
                <a:ea typeface="Cambria" panose="02040503050406030204" pitchFamily="18" charset="0"/>
              </a:rPr>
              <a:t> N, </a:t>
            </a:r>
            <a:r>
              <a:rPr lang="en-US" altLang="zh-CN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Baquero</a:t>
            </a:r>
            <a:r>
              <a:rPr lang="en-US" altLang="zh-CN" sz="1400" dirty="0">
                <a:latin typeface="Cambria" panose="02040503050406030204" pitchFamily="18" charset="0"/>
                <a:ea typeface="Cambria" panose="02040503050406030204" pitchFamily="18" charset="0"/>
              </a:rPr>
              <a:t> C, et al. Conflict-free replicated data types[C]. international conference on stabilization safety and security of distributed systems, 2011: 386-400.</a:t>
            </a:r>
            <a:endParaRPr lang="en-US" altLang="zh-CN" sz="140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57200" y="1772816"/>
            <a:ext cx="7859216" cy="795892"/>
            <a:chOff x="457200" y="3466474"/>
            <a:chExt cx="7787208" cy="1079326"/>
          </a:xfrm>
        </p:grpSpPr>
        <p:sp>
          <p:nvSpPr>
            <p:cNvPr id="17" name="圆角矩形 16"/>
            <p:cNvSpPr/>
            <p:nvPr/>
          </p:nvSpPr>
          <p:spPr>
            <a:xfrm>
              <a:off x="457200" y="3466474"/>
              <a:ext cx="7787208" cy="107932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72072" y="3528116"/>
              <a:ext cx="7543800" cy="959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latin typeface="Cambria" panose="02040503050406030204" pitchFamily="18" charset="0"/>
                  <a:ea typeface="Cambria" panose="02040503050406030204" pitchFamily="18" charset="0"/>
                </a:rPr>
                <a:t>强最终一致性</a:t>
              </a:r>
              <a:r>
                <a:rPr lang="en-US" altLang="zh-CN" sz="2000" b="1" dirty="0" smtClean="0">
                  <a:latin typeface="Cambria" panose="02040503050406030204" pitchFamily="18" charset="0"/>
                  <a:ea typeface="Cambria" panose="02040503050406030204" pitchFamily="18" charset="0"/>
                </a:rPr>
                <a:t> (SEC) </a:t>
              </a:r>
              <a:r>
                <a:rPr lang="en-US" altLang="zh-CN" sz="2000" b="1" baseline="30000" dirty="0" smtClean="0">
                  <a:latin typeface="Cambria" panose="02040503050406030204" pitchFamily="18" charset="0"/>
                  <a:ea typeface="Cambria" panose="02040503050406030204" pitchFamily="18" charset="0"/>
                </a:rPr>
                <a:t>[1]</a:t>
              </a:r>
            </a:p>
            <a:p>
              <a:r>
                <a:rPr lang="zh-CN" alt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要求执行了相同的更新操作集合的副本节点具有相同的</a:t>
              </a:r>
              <a:r>
                <a:rPr lang="zh-CN" altLang="en-US" sz="2000" dirty="0" smtClean="0">
                  <a:latin typeface="Cambria" panose="02040503050406030204" pitchFamily="18" charset="0"/>
                  <a:ea typeface="Cambria" panose="02040503050406030204" pitchFamily="18" charset="0"/>
                </a:rPr>
                <a:t>状态</a:t>
              </a:r>
              <a:r>
                <a:rPr lang="zh-CN" alt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。</a:t>
              </a:r>
              <a:endParaRPr lang="zh-CN" alt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7245666" y="1815533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smtClean="0">
                <a:solidFill>
                  <a:srgbClr val="FF0000"/>
                </a:solidFill>
              </a:rPr>
              <a:t>Safety</a:t>
            </a:r>
            <a:endParaRPr lang="zh-CN" altLang="en-US" sz="2000" b="1" i="1" dirty="0">
              <a:solidFill>
                <a:srgbClr val="FF0000"/>
              </a:solidFill>
            </a:endParaRPr>
          </a:p>
        </p:txBody>
      </p:sp>
      <p:pic>
        <p:nvPicPr>
          <p:cNvPr id="19" name="图片 18" descr="google-docs-sui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11" y="3294840"/>
            <a:ext cx="2005965" cy="200596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823576" y="3933056"/>
            <a:ext cx="929317" cy="720080"/>
            <a:chOff x="2823576" y="3933056"/>
            <a:chExt cx="929317" cy="720080"/>
          </a:xfrm>
        </p:grpSpPr>
        <p:sp>
          <p:nvSpPr>
            <p:cNvPr id="29" name="圆角矩形 28"/>
            <p:cNvSpPr/>
            <p:nvPr/>
          </p:nvSpPr>
          <p:spPr>
            <a:xfrm>
              <a:off x="2823576" y="3933056"/>
              <a:ext cx="929317" cy="72008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824429" y="4113157"/>
              <a:ext cx="928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dirty="0" smtClean="0"/>
                <a:t>List</a:t>
              </a:r>
              <a:endParaRPr lang="zh-CN" altLang="en-US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234702" y="3400224"/>
            <a:ext cx="3811327" cy="2483098"/>
            <a:chOff x="5234702" y="3400224"/>
            <a:chExt cx="3811327" cy="2483098"/>
          </a:xfrm>
        </p:grpSpPr>
        <p:sp>
          <p:nvSpPr>
            <p:cNvPr id="30" name="圆角矩形 29"/>
            <p:cNvSpPr/>
            <p:nvPr/>
          </p:nvSpPr>
          <p:spPr>
            <a:xfrm>
              <a:off x="5234702" y="3400224"/>
              <a:ext cx="2781170" cy="2483098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336704" y="3479500"/>
              <a:ext cx="266429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zh-CN" dirty="0" smtClean="0"/>
                <a:t>Counter</a:t>
              </a:r>
              <a:endParaRPr lang="en-US" altLang="zh-CN" dirty="0"/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zh-CN" dirty="0" smtClean="0"/>
                <a:t>Read/Write </a:t>
              </a:r>
              <a:r>
                <a:rPr lang="en-US" altLang="zh-CN" dirty="0"/>
                <a:t>R</a:t>
              </a:r>
              <a:r>
                <a:rPr lang="en-US" altLang="zh-CN" dirty="0" smtClean="0"/>
                <a:t>egister</a:t>
              </a:r>
              <a:endParaRPr lang="en-US" altLang="zh-CN" dirty="0"/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zh-CN" dirty="0" smtClean="0"/>
                <a:t>Set</a:t>
              </a:r>
              <a:endParaRPr lang="en-US" altLang="zh-CN" dirty="0"/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zh-CN" dirty="0" smtClean="0"/>
                <a:t>List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zh-CN" dirty="0" err="1" smtClean="0"/>
                <a:t>Hashtable</a:t>
              </a:r>
              <a:endParaRPr lang="en-US" altLang="zh-CN" dirty="0"/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zh-CN" dirty="0" smtClean="0"/>
                <a:t>Tree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zh-CN" dirty="0" smtClean="0"/>
                <a:t>Graph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zh-CN" dirty="0" smtClean="0"/>
                <a:t>……</a:t>
              </a:r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6662977" y="4959992"/>
              <a:ext cx="2383052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3600" b="1" i="1" cap="none" spc="0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CRDT</a:t>
              </a:r>
            </a:p>
            <a:p>
              <a:pPr algn="ctr"/>
              <a:r>
                <a:rPr lang="zh-CN" altLang="en-US" b="1" dirty="0"/>
                <a:t>无</a:t>
              </a:r>
              <a:r>
                <a:rPr lang="zh-CN" altLang="en-US" b="1" dirty="0" smtClean="0"/>
                <a:t>冲突复制</a:t>
              </a:r>
              <a:r>
                <a:rPr lang="zh-CN" altLang="zh-CN" b="1" dirty="0" smtClean="0"/>
                <a:t>数据类型</a:t>
              </a:r>
              <a:endParaRPr lang="zh-CN" altLang="en-US" sz="3600" b="1" i="1" cap="none" spc="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latin typeface="Cambria" panose="020405030504060302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779912" y="3896836"/>
            <a:ext cx="1497919" cy="387790"/>
            <a:chOff x="3779912" y="3896836"/>
            <a:chExt cx="1497919" cy="387790"/>
          </a:xfrm>
        </p:grpSpPr>
        <p:cxnSp>
          <p:nvCxnSpPr>
            <p:cNvPr id="20" name="直接箭头连接符 19"/>
            <p:cNvCxnSpPr/>
            <p:nvPr/>
          </p:nvCxnSpPr>
          <p:spPr>
            <a:xfrm flipV="1">
              <a:off x="3779912" y="4274625"/>
              <a:ext cx="1414121" cy="10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4125703" y="3896836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扩展</a:t>
              </a:r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625287" y="2576382"/>
            <a:ext cx="1196443" cy="823842"/>
            <a:chOff x="6625287" y="2850122"/>
            <a:chExt cx="1196443" cy="550102"/>
          </a:xfrm>
        </p:grpSpPr>
        <p:cxnSp>
          <p:nvCxnSpPr>
            <p:cNvPr id="35" name="直接箭头连接符 34"/>
            <p:cNvCxnSpPr>
              <a:stCxn id="30" idx="0"/>
            </p:cNvCxnSpPr>
            <p:nvPr/>
          </p:nvCxnSpPr>
          <p:spPr>
            <a:xfrm flipV="1">
              <a:off x="6625287" y="2850122"/>
              <a:ext cx="0" cy="5501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6669602" y="2923152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满足</a:t>
              </a:r>
              <a:endParaRPr lang="zh-CN" altLang="en-US" dirty="0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31185" y="5162572"/>
            <a:ext cx="296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协同文本编辑系统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22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342" y="109204"/>
            <a:ext cx="7543800" cy="1295400"/>
          </a:xfrm>
        </p:spPr>
        <p:txBody>
          <a:bodyPr/>
          <a:lstStyle/>
          <a:p>
            <a:r>
              <a:rPr lang="zh-CN" altLang="en-US" dirty="0" smtClean="0">
                <a:latin typeface="Cambria" panose="02040503050406030204" charset="0"/>
                <a:cs typeface="Cambria" panose="02040503050406030204" charset="0"/>
              </a:rPr>
              <a:t>工业界应用</a:t>
            </a:r>
            <a:endParaRPr lang="zh-CN" altLang="en-US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6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9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263864" y="5861456"/>
            <a:ext cx="8686800" cy="824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hangingPunct="0">
              <a:buFont typeface="+mj-ea"/>
              <a:buAutoNum type="circleNumDbPlain"/>
            </a:pPr>
            <a:r>
              <a:rPr lang="en-US" altLang="zh-CN" sz="1400" dirty="0" err="1"/>
              <a:t>Redis</a:t>
            </a:r>
            <a:r>
              <a:rPr lang="en-US" altLang="zh-CN" sz="1400" dirty="0"/>
              <a:t> </a:t>
            </a:r>
            <a:r>
              <a:rPr lang="en-US" altLang="zh-CN" sz="1400" dirty="0" err="1"/>
              <a:t>Labs:</a:t>
            </a:r>
            <a:r>
              <a:rPr lang="en-US" altLang="zh-CN" sz="1400" u="sng" dirty="0" err="1">
                <a:hlinkClick r:id="rId4"/>
              </a:rPr>
              <a:t>https</a:t>
            </a:r>
            <a:r>
              <a:rPr lang="en-US" altLang="zh-CN" sz="1400" u="sng" dirty="0">
                <a:hlinkClick r:id="rId4"/>
              </a:rPr>
              <a:t>://redislabs.com/</a:t>
            </a:r>
            <a:endParaRPr lang="en-US" altLang="zh-CN" sz="1400" dirty="0"/>
          </a:p>
          <a:p>
            <a:pPr hangingPunct="0">
              <a:buFont typeface="+mj-ea"/>
              <a:buAutoNum type="circleNumDbPlain"/>
            </a:pPr>
            <a:r>
              <a:rPr lang="en-US" altLang="zh-CN" sz="1400" u="sng" dirty="0" err="1"/>
              <a:t>Redis</a:t>
            </a:r>
            <a:r>
              <a:rPr lang="en-US" altLang="zh-CN" sz="1400" u="sng" dirty="0"/>
              <a:t>: </a:t>
            </a:r>
            <a:r>
              <a:rPr lang="en-US" altLang="zh-CN" sz="1400" u="sng" dirty="0">
                <a:solidFill>
                  <a:schemeClr val="bg1">
                    <a:lumMod val="50000"/>
                  </a:schemeClr>
                </a:solidFill>
              </a:rPr>
              <a:t>https://redis.io/r</a:t>
            </a:r>
            <a:endParaRPr lang="zh-CN" altLang="zh-CN" sz="1400" u="sng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+mj-ea"/>
              <a:buAutoNum type="circleNumDbPlain"/>
            </a:pPr>
            <a:r>
              <a:rPr lang="en-US" altLang="zh-CN" sz="1400" dirty="0" err="1" smtClean="0"/>
              <a:t>Riak:</a:t>
            </a:r>
            <a:r>
              <a:rPr lang="en-US" altLang="zh-CN" sz="1400" u="sng" dirty="0" err="1" smtClean="0">
                <a:hlinkClick r:id="rId5"/>
              </a:rPr>
              <a:t>https</a:t>
            </a:r>
            <a:r>
              <a:rPr lang="en-US" altLang="zh-CN" sz="1400" u="sng" dirty="0" smtClean="0">
                <a:hlinkClick r:id="rId5"/>
              </a:rPr>
              <a:t>://riak.com/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32" y="4162818"/>
            <a:ext cx="2835966" cy="10776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68" y="4360605"/>
            <a:ext cx="3681732" cy="7415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42" y="2303156"/>
            <a:ext cx="2737736" cy="110989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23" y="2185543"/>
            <a:ext cx="1236937" cy="1236937"/>
          </a:xfrm>
          <a:prstGeom prst="rect">
            <a:avLst/>
          </a:prstGeom>
        </p:spPr>
      </p:pic>
      <p:cxnSp>
        <p:nvCxnSpPr>
          <p:cNvPr id="16" name="直接箭头连接符 15"/>
          <p:cNvCxnSpPr>
            <a:stCxn id="10" idx="0"/>
            <a:endCxn id="18" idx="2"/>
          </p:cNvCxnSpPr>
          <p:nvPr/>
        </p:nvCxnSpPr>
        <p:spPr>
          <a:xfrm flipH="1" flipV="1">
            <a:off x="1836210" y="3413049"/>
            <a:ext cx="1041905" cy="749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0" idx="0"/>
            <a:endCxn id="14" idx="2"/>
          </p:cNvCxnSpPr>
          <p:nvPr/>
        </p:nvCxnSpPr>
        <p:spPr>
          <a:xfrm flipV="1">
            <a:off x="2878115" y="3422480"/>
            <a:ext cx="1517777" cy="740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526810" y="5278597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已经实现多种数据结构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23" y="2200025"/>
            <a:ext cx="2456822" cy="1401229"/>
          </a:xfrm>
          <a:prstGeom prst="rect">
            <a:avLst/>
          </a:prstGeom>
        </p:spPr>
      </p:pic>
      <p:cxnSp>
        <p:nvCxnSpPr>
          <p:cNvPr id="42" name="直接箭头连接符 41"/>
          <p:cNvCxnSpPr>
            <a:stCxn id="11" idx="0"/>
            <a:endCxn id="35" idx="2"/>
          </p:cNvCxnSpPr>
          <p:nvPr/>
        </p:nvCxnSpPr>
        <p:spPr>
          <a:xfrm flipV="1">
            <a:off x="7024934" y="3601254"/>
            <a:ext cx="0" cy="759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565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cs typeface="Cambria" panose="02040503050406030204" charset="0"/>
              </a:rPr>
              <a:t>Add-Wins Set(State-based)</a:t>
            </a:r>
            <a:r>
              <a:rPr lang="zh-CN" altLang="en-US" sz="1200" b="0" dirty="0" smtClean="0"/>
              <a:t>① </a:t>
            </a:r>
            <a:endParaRPr lang="zh-CN" altLang="en-US" sz="3200" baseline="30000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555653"/>
            <a:ext cx="8229600" cy="4716000"/>
          </a:xfrm>
        </p:spPr>
        <p:txBody>
          <a:bodyPr/>
          <a:lstStyle/>
          <a:p>
            <a:endParaRPr lang="zh-CN" altLang="en-US" sz="2400" dirty="0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endParaRPr lang="zh-CN" altLang="en-US" sz="2400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3912" y="3590487"/>
            <a:ext cx="7488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在集合数据类型上,</a:t>
            </a:r>
            <a:r>
              <a:rPr lang="zh-CN" altLang="en-US" dirty="0" smtClean="0"/>
              <a:t>如果</a:t>
            </a:r>
            <a:r>
              <a:rPr lang="zh-CN" altLang="en-US" dirty="0"/>
              <a:t>一个添加操作与另一个删除操作</a:t>
            </a:r>
            <a:r>
              <a:rPr lang="zh-CN" altLang="en-US" dirty="0" smtClean="0"/>
              <a:t>并发且作用在同一数据上，则它们产生了并发冲突。</a:t>
            </a:r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1725221" y="1816087"/>
            <a:ext cx="936104" cy="86409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set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827" y="2519551"/>
            <a:ext cx="390580" cy="47631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876" y="2569528"/>
            <a:ext cx="390580" cy="438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2653442" y="1822682"/>
                <a:ext cx="111229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2000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en-GB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442" y="1822682"/>
                <a:ext cx="1112299" cy="307777"/>
              </a:xfrm>
              <a:prstGeom prst="rect">
                <a:avLst/>
              </a:prstGeom>
              <a:blipFill>
                <a:blip r:embed="rId6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693912" y="4619884"/>
            <a:ext cx="70795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AWSet 采用</a:t>
            </a:r>
            <a:r>
              <a:rPr lang="zh-CN" altLang="en-US" dirty="0" smtClean="0">
                <a:solidFill>
                  <a:srgbClr val="FF0000"/>
                </a:solidFill>
              </a:rPr>
              <a:t>“ </a:t>
            </a:r>
            <a:r>
              <a:rPr lang="zh-CN" altLang="en-US" dirty="0">
                <a:solidFill>
                  <a:srgbClr val="FF0000"/>
                </a:solidFill>
              </a:rPr>
              <a:t>添加操作胜</a:t>
            </a:r>
            <a:r>
              <a:rPr lang="zh-CN" altLang="en-US" dirty="0" smtClean="0">
                <a:solidFill>
                  <a:srgbClr val="FF0000"/>
                </a:solidFill>
              </a:rPr>
              <a:t>出”</a:t>
            </a:r>
            <a:r>
              <a:rPr lang="zh-CN" altLang="en-US" dirty="0" smtClean="0"/>
              <a:t>的</a:t>
            </a:r>
            <a:r>
              <a:rPr lang="zh-CN" altLang="en-US" dirty="0"/>
              <a:t>策略消解并发</a:t>
            </a:r>
            <a:r>
              <a:rPr lang="zh-CN" altLang="en-US" dirty="0" smtClean="0"/>
              <a:t>冲突，</a:t>
            </a:r>
            <a:r>
              <a:rPr lang="zh-CN" altLang="zh-CN" dirty="0">
                <a:solidFill>
                  <a:srgbClr val="FF0000"/>
                </a:solidFill>
              </a:rPr>
              <a:t>为每个被添加的数据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zh-CN" dirty="0">
                <a:solidFill>
                  <a:srgbClr val="FF0000"/>
                </a:solidFill>
              </a:rPr>
              <a:t>包括重复添加的数据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zh-CN" dirty="0">
                <a:solidFill>
                  <a:srgbClr val="FF0000"/>
                </a:solidFill>
              </a:rPr>
              <a:t>分配唯一的标识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zh-CN" dirty="0">
                <a:solidFill>
                  <a:srgbClr val="FF0000"/>
                </a:solidFill>
              </a:rPr>
              <a:t>使其</a:t>
            </a:r>
            <a:r>
              <a:rPr lang="zh-CN" altLang="zh-CN" dirty="0" smtClean="0">
                <a:solidFill>
                  <a:srgbClr val="FF0000"/>
                </a:solidFill>
              </a:rPr>
              <a:t>成为</a:t>
            </a:r>
            <a:r>
              <a:rPr lang="en-US" altLang="zh-CN" dirty="0" smtClean="0">
                <a:solidFill>
                  <a:srgbClr val="FF0000"/>
                </a:solidFill>
              </a:rPr>
              <a:t>“</a:t>
            </a:r>
            <a:r>
              <a:rPr lang="zh-CN" altLang="zh-CN" dirty="0" smtClean="0">
                <a:solidFill>
                  <a:srgbClr val="FF0000"/>
                </a:solidFill>
              </a:rPr>
              <a:t>元素</a:t>
            </a:r>
            <a:r>
              <a:rPr lang="en-US" altLang="zh-CN" dirty="0" smtClean="0">
                <a:solidFill>
                  <a:srgbClr val="FF0000"/>
                </a:solidFill>
              </a:rPr>
              <a:t>”)</a:t>
            </a:r>
            <a:r>
              <a:rPr lang="zh-CN" altLang="en-US" dirty="0" smtClean="0">
                <a:solidFill>
                  <a:srgbClr val="FF0000"/>
                </a:solidFill>
              </a:rPr>
              <a:t>。</a:t>
            </a:r>
            <a:endParaRPr lang="zh-CN" altLang="zh-CN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4470746" y="1844824"/>
                <a:ext cx="113139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𝑑𝑒𝑙𝑒𝑡𝑒</m:t>
                      </m:r>
                      <m:r>
                        <a:rPr lang="en-GB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746" y="1844824"/>
                <a:ext cx="1131394" cy="307777"/>
              </a:xfrm>
              <a:prstGeom prst="rect">
                <a:avLst/>
              </a:prstGeom>
              <a:blipFill>
                <a:blip r:embed="rId7"/>
                <a:stretch>
                  <a:fillRect l="-5376" r="-7527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椭圆 31"/>
          <p:cNvSpPr/>
          <p:nvPr/>
        </p:nvSpPr>
        <p:spPr>
          <a:xfrm>
            <a:off x="5575162" y="1816087"/>
            <a:ext cx="936104" cy="86409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set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/>
              <p:cNvSpPr txBox="1"/>
              <p:nvPr/>
            </p:nvSpPr>
            <p:spPr>
              <a:xfrm>
                <a:off x="1751454" y="5637426"/>
                <a:ext cx="163545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𝑑𝑒𝑙𝑒𝑡𝑒</m:t>
                      </m:r>
                      <m:r>
                        <a:rPr lang="en-GB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数据</m:t>
                      </m:r>
                      <m:r>
                        <a:rPr lang="en-GB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454" y="5637426"/>
                <a:ext cx="1635450" cy="307777"/>
              </a:xfrm>
              <a:prstGeom prst="rect">
                <a:avLst/>
              </a:prstGeom>
              <a:blipFill>
                <a:blip r:embed="rId8"/>
                <a:stretch>
                  <a:fillRect t="-6000" r="-1115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/>
          <p:cNvCxnSpPr>
            <a:stCxn id="37" idx="3"/>
          </p:cNvCxnSpPr>
          <p:nvPr/>
        </p:nvCxnSpPr>
        <p:spPr>
          <a:xfrm>
            <a:off x="3386904" y="5791315"/>
            <a:ext cx="1028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4376710" y="5637426"/>
                <a:ext cx="163545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𝑑𝑒𝑙𝑒𝑡𝑒</m:t>
                      </m:r>
                      <m:r>
                        <a:rPr lang="en-GB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元素</m:t>
                      </m:r>
                      <m:r>
                        <a:rPr lang="en-GB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710" y="5637426"/>
                <a:ext cx="1635450" cy="307777"/>
              </a:xfrm>
              <a:prstGeom prst="rect">
                <a:avLst/>
              </a:prstGeom>
              <a:blipFill>
                <a:blip r:embed="rId9"/>
                <a:stretch>
                  <a:fillRect t="-6000" r="-1493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/>
          <p:cNvCxnSpPr/>
          <p:nvPr/>
        </p:nvCxnSpPr>
        <p:spPr>
          <a:xfrm>
            <a:off x="3219983" y="2248135"/>
            <a:ext cx="16607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478647" y="2327942"/>
            <a:ext cx="1316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产生冲突</a:t>
            </a:r>
            <a:endParaRPr lang="zh-CN" altLang="en-US" dirty="0"/>
          </a:p>
        </p:txBody>
      </p:sp>
      <p:sp>
        <p:nvSpPr>
          <p:cNvPr id="29" name="页脚占位符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7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21" name="Rectangle 1"/>
          <p:cNvSpPr txBox="1">
            <a:spLocks noChangeArrowheads="1"/>
          </p:cNvSpPr>
          <p:nvPr/>
        </p:nvSpPr>
        <p:spPr bwMode="auto">
          <a:xfrm>
            <a:off x="452125" y="6363139"/>
            <a:ext cx="8686800" cy="338554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7126C"/>
              </a:buClr>
              <a:buSzPct val="70000"/>
              <a:buFont typeface="Wingdings" panose="05000000000000000000" pitchFamily="2" charset="2"/>
              <a:buChar char="n"/>
              <a:defRPr sz="3000" b="0">
                <a:solidFill>
                  <a:schemeClr val="tx1"/>
                </a:solidFill>
                <a:latin typeface="+mj-lt"/>
                <a:ea typeface="黑体" panose="02010609060101010101" pitchFamily="49" charset="-122"/>
                <a:cs typeface="+mn-cs"/>
              </a:defRPr>
            </a:lvl1pPr>
            <a:lvl2pPr marL="80137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j-lt"/>
                <a:ea typeface="黑体" panose="02010609060101010101" pitchFamily="49" charset="-122"/>
              </a:defRPr>
            </a:lvl2pPr>
            <a:lvl3pPr marL="103632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20BCF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j-lt"/>
                <a:ea typeface="+mn-ea"/>
              </a:defRPr>
            </a:lvl3pPr>
            <a:lvl4pPr marL="1281430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B507B5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j-lt"/>
                <a:ea typeface="+mn-ea"/>
              </a:defRPr>
            </a:lvl4pPr>
            <a:lvl5pPr marL="1598930" indent="-3162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056130" indent="-3162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330" indent="-3162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530" indent="-3162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730" indent="-3162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hangingPunct="0">
              <a:buNone/>
            </a:pPr>
            <a:r>
              <a:rPr lang="zh-CN" altLang="en-US" sz="1400" dirty="0"/>
              <a:t>①</a:t>
            </a:r>
            <a:r>
              <a:rPr lang="zh-CN" altLang="en-US" sz="1600" kern="0" dirty="0" smtClean="0"/>
              <a:t>又称</a:t>
            </a:r>
            <a:r>
              <a:rPr lang="en-US" altLang="zh-CN" sz="1600" dirty="0"/>
              <a:t>OR-Set(Observed-Remove Set). </a:t>
            </a:r>
            <a:endParaRPr lang="en-US" altLang="zh-CN" sz="1600" kern="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806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Cambria" panose="02040503050406030204" charset="0"/>
                <a:cs typeface="Cambria" panose="02040503050406030204" charset="0"/>
              </a:rPr>
              <a:t>Add-Wins Set(State-based)</a:t>
            </a:r>
            <a:endParaRPr lang="zh-CN" altLang="en-US" sz="3200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8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555653"/>
            <a:ext cx="8229600" cy="4716000"/>
          </a:xfrm>
        </p:spPr>
        <p:txBody>
          <a:bodyPr/>
          <a:lstStyle/>
          <a:p>
            <a:endParaRPr lang="zh-CN" altLang="en-US" sz="2400" dirty="0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endParaRPr lang="zh-CN" altLang="en-US" sz="2400" dirty="0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1105787" y="3212976"/>
            <a:ext cx="72000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92" y="3001384"/>
            <a:ext cx="390580" cy="438211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2590800" y="5517232"/>
            <a:ext cx="901080" cy="432048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945600" y="2334401"/>
                <a:ext cx="78562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𝐴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en-GB" altLang="zh-CN" sz="1400" b="0" i="1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00" y="2334401"/>
                <a:ext cx="785621" cy="430887"/>
              </a:xfrm>
              <a:prstGeom prst="rect">
                <a:avLst/>
              </a:prstGeom>
              <a:blipFill>
                <a:blip r:embed="rId5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1072652" y="3281416"/>
                <a:ext cx="785621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GB" altLang="zh-CN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GB" altLang="zh-CN" sz="1400" b="0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52" y="3281416"/>
                <a:ext cx="785621" cy="707886"/>
              </a:xfrm>
              <a:prstGeom prst="rect">
                <a:avLst/>
              </a:prstGeom>
              <a:blipFill>
                <a:blip r:embed="rId6"/>
                <a:stretch>
                  <a:fillRect l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/>
          <p:cNvCxnSpPr/>
          <p:nvPr/>
        </p:nvCxnSpPr>
        <p:spPr>
          <a:xfrm>
            <a:off x="1121174" y="4093185"/>
            <a:ext cx="720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072" y="3859282"/>
            <a:ext cx="371527" cy="495369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1075807" y="2280603"/>
            <a:ext cx="720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092" y="2042445"/>
            <a:ext cx="390580" cy="476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1072652" y="4165016"/>
                <a:ext cx="785621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GB" altLang="zh-CN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GB" altLang="zh-CN" sz="1400" b="0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52" y="4165016"/>
                <a:ext cx="785621" cy="707886"/>
              </a:xfrm>
              <a:prstGeom prst="rect">
                <a:avLst/>
              </a:prstGeom>
              <a:blipFill>
                <a:blip r:embed="rId6"/>
                <a:stretch>
                  <a:fillRect l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590800" y="5517232"/>
            <a:ext cx="901080" cy="432048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092" y="4870300"/>
            <a:ext cx="7859508" cy="103745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610564" y="4821837"/>
            <a:ext cx="7942564" cy="1155290"/>
          </a:xfrm>
          <a:prstGeom prst="rect">
            <a:avLst/>
          </a:prstGeom>
          <a:noFill/>
          <a:ln>
            <a:solidFill>
              <a:srgbClr val="99CCFF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704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Cambria" panose="02040503050406030204" charset="0"/>
                <a:cs typeface="Cambria" panose="02040503050406030204" charset="0"/>
              </a:rPr>
              <a:t>Add-Wins Set(State-based)</a:t>
            </a:r>
            <a:endParaRPr lang="zh-CN" altLang="en-US" sz="3200" dirty="0">
              <a:latin typeface="Cambria" panose="02040503050406030204" charset="0"/>
              <a:cs typeface="Cambria" panose="0204050305040603020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1F346-3964-904C-8DB0-057A2D699FB9}" type="slidenum">
              <a:rPr kumimoji="1" lang="zh-CN" altLang="en-US" smtClea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</a:rPr>
              <a:t>9</a:t>
            </a:fld>
            <a:endParaRPr kumimoji="1" lang="zh-CN" altLang="en-US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555653"/>
            <a:ext cx="8229600" cy="4716000"/>
          </a:xfrm>
        </p:spPr>
        <p:txBody>
          <a:bodyPr/>
          <a:lstStyle/>
          <a:p>
            <a:endParaRPr lang="zh-CN" altLang="en-US" sz="2400" dirty="0">
              <a:solidFill>
                <a:srgbClr val="FF0000"/>
              </a:solidFill>
              <a:latin typeface="Cambria" panose="02040503050406030204" charset="0"/>
              <a:cs typeface="Cambria" panose="02040503050406030204" charset="0"/>
            </a:endParaRPr>
          </a:p>
          <a:p>
            <a:endParaRPr lang="zh-CN" altLang="en-US" sz="2400" dirty="0">
              <a:latin typeface="Cambria" panose="02040503050406030204" charset="0"/>
              <a:cs typeface="Cambria" panose="02040503050406030204" charset="0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1105787" y="3212976"/>
            <a:ext cx="72000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92" y="3001384"/>
            <a:ext cx="390580" cy="438211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2590800" y="5517232"/>
            <a:ext cx="901080" cy="432048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945600" y="2334401"/>
                <a:ext cx="78562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𝐴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en-GB" altLang="zh-CN" sz="1400" b="0" i="1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=∅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00" y="2334401"/>
                <a:ext cx="785621" cy="430887"/>
              </a:xfrm>
              <a:prstGeom prst="rect">
                <a:avLst/>
              </a:prstGeom>
              <a:blipFill>
                <a:blip r:embed="rId5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/>
              <p:cNvSpPr txBox="1"/>
              <p:nvPr/>
            </p:nvSpPr>
            <p:spPr>
              <a:xfrm>
                <a:off x="1072652" y="3281416"/>
                <a:ext cx="785621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GB" altLang="zh-CN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GB" altLang="zh-CN" sz="1400" b="0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52" y="3281416"/>
                <a:ext cx="785621" cy="707886"/>
              </a:xfrm>
              <a:prstGeom prst="rect">
                <a:avLst/>
              </a:prstGeom>
              <a:blipFill>
                <a:blip r:embed="rId6"/>
                <a:stretch>
                  <a:fillRect l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/>
          <p:cNvCxnSpPr/>
          <p:nvPr/>
        </p:nvCxnSpPr>
        <p:spPr>
          <a:xfrm>
            <a:off x="1121174" y="4093185"/>
            <a:ext cx="720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072" y="3859282"/>
            <a:ext cx="371527" cy="495369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1075807" y="2280603"/>
            <a:ext cx="720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092" y="2042445"/>
            <a:ext cx="390580" cy="476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053405" y="2012398"/>
                <a:ext cx="6143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405" y="2012398"/>
                <a:ext cx="614399" cy="215444"/>
              </a:xfrm>
              <a:prstGeom prst="rect">
                <a:avLst/>
              </a:prstGeom>
              <a:blipFill>
                <a:blip r:embed="rId9"/>
                <a:stretch>
                  <a:fillRect l="-5941" r="-7921" b="-3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016881" y="2309897"/>
                <a:ext cx="8273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altLang="zh-CN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altLang="zh-CN" sz="1400" b="0" i="1" smtClean="0">
                              <a:latin typeface="Cambria Math" panose="02040503050406030204" pitchFamily="18" charset="0"/>
                            </a:rPr>
                            <m:t>1,1)</m:t>
                          </m:r>
                        </m:e>
                      </m:d>
                    </m:oMath>
                  </m:oMathPara>
                </a14:m>
                <a:endParaRPr lang="en-GB" altLang="zh-CN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GB" altLang="zh-CN" sz="1400" b="0" dirty="0" smtClean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881" y="2309897"/>
                <a:ext cx="827342" cy="430887"/>
              </a:xfrm>
              <a:prstGeom prst="rect">
                <a:avLst/>
              </a:prstGeom>
              <a:blipFill>
                <a:blip r:embed="rId10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1072652" y="4165016"/>
                <a:ext cx="785621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GB" altLang="zh-CN" sz="1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altLang="zh-CN" sz="1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GB" altLang="zh-CN" sz="1400" b="0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52" y="4165016"/>
                <a:ext cx="785621" cy="707886"/>
              </a:xfrm>
              <a:prstGeom prst="rect">
                <a:avLst/>
              </a:prstGeom>
              <a:blipFill>
                <a:blip r:embed="rId6"/>
                <a:stretch>
                  <a:fillRect l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444550" y="4833173"/>
            <a:ext cx="8153921" cy="1116107"/>
            <a:chOff x="444550" y="4833173"/>
            <a:chExt cx="8153921" cy="1116107"/>
          </a:xfrm>
        </p:grpSpPr>
        <p:sp>
          <p:nvSpPr>
            <p:cNvPr id="22" name="矩形 21"/>
            <p:cNvSpPr/>
            <p:nvPr/>
          </p:nvSpPr>
          <p:spPr>
            <a:xfrm>
              <a:off x="2590800" y="5517232"/>
              <a:ext cx="901080" cy="432048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7593" y="4931079"/>
              <a:ext cx="8096692" cy="764145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444550" y="4833173"/>
              <a:ext cx="8153921" cy="956519"/>
            </a:xfrm>
            <a:prstGeom prst="rect">
              <a:avLst/>
            </a:prstGeom>
            <a:noFill/>
            <a:ln>
              <a:solidFill>
                <a:srgbClr val="99CCFF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5063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PRESET_TEXT_LEN" val="57"/>
  <p:tag name="KSO_WM_UNIT_PRESET_TEXT_INDEX" val="4"/>
  <p:tag name="KSO_WM_UNIT_CLEAR" val="0"/>
  <p:tag name="KSO_WM_UNIT_COMPATIBLE" val="0"/>
  <p:tag name="KSO_WM_UNIT_HIGHLIGHT" val="0"/>
  <p:tag name="KSO_WM_UNIT_VALUE" val="144"/>
  <p:tag name="KSO_WM_UNIT_LAYERLEVEL" val="1"/>
  <p:tag name="KSO_WM_UNIT_INDEX" val="1"/>
  <p:tag name="KSO_WM_UNIT_TYPE" val="f"/>
  <p:tag name="KSO_WM_TEMPLATE_CATEGORY" val="custom"/>
  <p:tag name="KSO_WM_TEMPLATE_INDEX" val="20181637"/>
  <p:tag name="KSO_WM_UNIT_ID" val="custom20181637_20*f*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168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168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168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168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168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168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168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168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168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168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38"/>
  <p:tag name="KSO_WM_UNIT_LAYERLEVEL" val="1"/>
  <p:tag name="KSO_WM_UNIT_INDEX" val="1"/>
  <p:tag name="KSO_WM_UNIT_TYPE" val="a"/>
  <p:tag name="KSO_WM_TEMPLATE_CATEGORY" val="custom"/>
  <p:tag name="KSO_WM_TEMPLATE_INDEX" val="20181637"/>
  <p:tag name="KSO_WM_UNIT_ID" val="custom20181637_20*a*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168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168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168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168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168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168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168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168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168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168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168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168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168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168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168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168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168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1687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2_Network">
  <a:themeElements>
    <a:clrScheme name="2_Network 9">
      <a:dk1>
        <a:srgbClr val="000000"/>
      </a:dk1>
      <a:lt1>
        <a:srgbClr val="FFFFFF"/>
      </a:lt1>
      <a:dk2>
        <a:srgbClr val="7C1302"/>
      </a:dk2>
      <a:lt2>
        <a:srgbClr val="CC9900"/>
      </a:lt2>
      <a:accent1>
        <a:srgbClr val="CC9900"/>
      </a:accent1>
      <a:accent2>
        <a:srgbClr val="CC3300"/>
      </a:accent2>
      <a:accent3>
        <a:srgbClr val="FFFFFF"/>
      </a:accent3>
      <a:accent4>
        <a:srgbClr val="000000"/>
      </a:accent4>
      <a:accent5>
        <a:srgbClr val="E2CAAA"/>
      </a:accent5>
      <a:accent6>
        <a:srgbClr val="B92D00"/>
      </a:accent6>
      <a:hlink>
        <a:srgbClr val="808080"/>
      </a:hlink>
      <a:folHlink>
        <a:srgbClr val="CCCC66"/>
      </a:folHlink>
    </a:clrScheme>
    <a:fontScheme name="2_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2_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pec-2">
  <a:themeElements>
    <a:clrScheme name="主管人员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自定义 1">
      <a:majorFont>
        <a:latin typeface="Candara"/>
        <a:ea typeface="黑体"/>
        <a:cs typeface=""/>
      </a:majorFont>
      <a:minorFont>
        <a:latin typeface="Candara"/>
        <a:ea typeface="华文细黑"/>
        <a:cs typeface="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32705</TotalTime>
  <Words>2437</Words>
  <Application>Microsoft Office PowerPoint</Application>
  <PresentationFormat>全屏显示(4:3)</PresentationFormat>
  <Paragraphs>485</Paragraphs>
  <Slides>46</Slides>
  <Notes>41</Notes>
  <HiddenSlides>2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64" baseType="lpstr">
      <vt:lpstr>Kozuka Gothic Pr6N B</vt:lpstr>
      <vt:lpstr>SFRM1200</vt:lpstr>
      <vt:lpstr>黑体</vt:lpstr>
      <vt:lpstr>华文细黑</vt:lpstr>
      <vt:lpstr>楷体</vt:lpstr>
      <vt:lpstr>宋体</vt:lpstr>
      <vt:lpstr>Microsoft YaHei</vt:lpstr>
      <vt:lpstr>Microsoft YaHei</vt:lpstr>
      <vt:lpstr>Arial</vt:lpstr>
      <vt:lpstr>Calibri</vt:lpstr>
      <vt:lpstr>Cambria</vt:lpstr>
      <vt:lpstr>Cambria Math</vt:lpstr>
      <vt:lpstr>Candara</vt:lpstr>
      <vt:lpstr>Courier New</vt:lpstr>
      <vt:lpstr>Times New Roman</vt:lpstr>
      <vt:lpstr>Wingdings</vt:lpstr>
      <vt:lpstr>2_Network</vt:lpstr>
      <vt:lpstr>mopec-2</vt:lpstr>
      <vt:lpstr>PowerPoint 演示文稿</vt:lpstr>
      <vt:lpstr>CRDT协议的TLA+描述与验证</vt:lpstr>
      <vt:lpstr>第一部分  背景介绍 </vt:lpstr>
      <vt:lpstr>数据副本技术</vt:lpstr>
      <vt:lpstr>强最终一致性</vt:lpstr>
      <vt:lpstr>工业界应用</vt:lpstr>
      <vt:lpstr>Add-Wins Set(State-based)① </vt:lpstr>
      <vt:lpstr>Add-Wins Set(State-based)</vt:lpstr>
      <vt:lpstr>Add-Wins Set(State-based)</vt:lpstr>
      <vt:lpstr>Add-Wins Set(State-based)</vt:lpstr>
      <vt:lpstr>Add-Wins Set(State-based)</vt:lpstr>
      <vt:lpstr>Add-Wins Set(State-based)</vt:lpstr>
      <vt:lpstr>Add-Wins Set(State-based)</vt:lpstr>
      <vt:lpstr>Add-Wins Set(State-based)</vt:lpstr>
      <vt:lpstr>验证的必要性</vt:lpstr>
      <vt:lpstr>第二部分  描述与验证框架 </vt:lpstr>
      <vt:lpstr>框架内容</vt:lpstr>
      <vt:lpstr>现有对于CRDT协议正确性的形式化证明</vt:lpstr>
      <vt:lpstr>使用模型检验</vt:lpstr>
      <vt:lpstr>如何验证正确性？</vt:lpstr>
      <vt:lpstr>CRDT协议的TLA+描述与验证框架</vt:lpstr>
      <vt:lpstr>一、系统模型</vt:lpstr>
      <vt:lpstr>二、网络通信层[1]</vt:lpstr>
      <vt:lpstr>基础网络</vt:lpstr>
      <vt:lpstr>可靠网络</vt:lpstr>
      <vt:lpstr>“先于”(happen-before) 关系</vt:lpstr>
      <vt:lpstr>因果网络</vt:lpstr>
      <vt:lpstr>因果网络</vt:lpstr>
      <vt:lpstr>可靠因果网络</vt:lpstr>
      <vt:lpstr>可靠因果网络</vt:lpstr>
      <vt:lpstr>三、协议接口层</vt:lpstr>
      <vt:lpstr>四、协议层</vt:lpstr>
      <vt:lpstr>协议层(Op-based AWSet)</vt:lpstr>
      <vt:lpstr>协议层(State-based AWSet)</vt:lpstr>
      <vt:lpstr>CRDT协议的正确性</vt:lpstr>
      <vt:lpstr>五、规约层</vt:lpstr>
      <vt:lpstr>五、规约层</vt:lpstr>
      <vt:lpstr>第三部分  模型检验实验 </vt:lpstr>
      <vt:lpstr>实验配置</vt:lpstr>
      <vt:lpstr>CRDT协议的验证</vt:lpstr>
      <vt:lpstr>CRDT协议的验证</vt:lpstr>
      <vt:lpstr>CRDT协议的验证</vt:lpstr>
      <vt:lpstr>第四部分  总结 </vt:lpstr>
      <vt:lpstr>总结</vt:lpstr>
      <vt:lpstr>PowerPoint 演示文稿</vt:lpstr>
      <vt:lpstr>参考文献</vt:lpstr>
    </vt:vector>
  </TitlesOfParts>
  <Company>Nanjing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网构软件模型、技术与平台</dc:title>
  <dc:creator>Xiaoxing Ma</dc:creator>
  <cp:lastModifiedBy>JYwellin</cp:lastModifiedBy>
  <cp:revision>2787</cp:revision>
  <cp:lastPrinted>2014-03-24T00:35:00Z</cp:lastPrinted>
  <dcterms:created xsi:type="dcterms:W3CDTF">2012-02-01T01:23:00Z</dcterms:created>
  <dcterms:modified xsi:type="dcterms:W3CDTF">2019-11-21T16:02:40Z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2052-11.1.0.8013</vt:lpwstr>
  </property>
</Properties>
</file>